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3"/>
  </p:notesMasterIdLst>
  <p:sldIdLst>
    <p:sldId id="256" r:id="rId2"/>
    <p:sldId id="357" r:id="rId3"/>
    <p:sldId id="261" r:id="rId4"/>
    <p:sldId id="358" r:id="rId5"/>
    <p:sldId id="359" r:id="rId6"/>
    <p:sldId id="305" r:id="rId7"/>
    <p:sldId id="306" r:id="rId8"/>
    <p:sldId id="330" r:id="rId9"/>
    <p:sldId id="307" r:id="rId10"/>
    <p:sldId id="308" r:id="rId11"/>
    <p:sldId id="328" r:id="rId12"/>
    <p:sldId id="329" r:id="rId13"/>
    <p:sldId id="348" r:id="rId14"/>
    <p:sldId id="349" r:id="rId15"/>
    <p:sldId id="356" r:id="rId16"/>
    <p:sldId id="321" r:id="rId17"/>
    <p:sldId id="315" r:id="rId18"/>
    <p:sldId id="314" r:id="rId19"/>
    <p:sldId id="316" r:id="rId20"/>
    <p:sldId id="317" r:id="rId21"/>
    <p:sldId id="310" r:id="rId22"/>
    <p:sldId id="311" r:id="rId23"/>
    <p:sldId id="312" r:id="rId24"/>
    <p:sldId id="313" r:id="rId25"/>
    <p:sldId id="332" r:id="rId26"/>
    <p:sldId id="333" r:id="rId27"/>
    <p:sldId id="334" r:id="rId28"/>
    <p:sldId id="335" r:id="rId29"/>
    <p:sldId id="336" r:id="rId30"/>
    <p:sldId id="331" r:id="rId31"/>
    <p:sldId id="346" r:id="rId32"/>
    <p:sldId id="360" r:id="rId33"/>
    <p:sldId id="350" r:id="rId34"/>
    <p:sldId id="353" r:id="rId35"/>
    <p:sldId id="351" r:id="rId36"/>
    <p:sldId id="354" r:id="rId37"/>
    <p:sldId id="322" r:id="rId38"/>
    <p:sldId id="319" r:id="rId39"/>
    <p:sldId id="347" r:id="rId40"/>
    <p:sldId id="343" r:id="rId41"/>
    <p:sldId id="342" r:id="rId42"/>
    <p:sldId id="345" r:id="rId43"/>
    <p:sldId id="355" r:id="rId44"/>
    <p:sldId id="323" r:id="rId45"/>
    <p:sldId id="320" r:id="rId46"/>
    <p:sldId id="324" r:id="rId47"/>
    <p:sldId id="338" r:id="rId48"/>
    <p:sldId id="326" r:id="rId49"/>
    <p:sldId id="325" r:id="rId50"/>
    <p:sldId id="327" r:id="rId51"/>
    <p:sldId id="339" r:id="rId5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54" autoAdjust="0"/>
  </p:normalViewPr>
  <p:slideViewPr>
    <p:cSldViewPr>
      <p:cViewPr varScale="1">
        <p:scale>
          <a:sx n="95" d="100"/>
          <a:sy n="95" d="100"/>
        </p:scale>
        <p:origin x="20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FC1E0B5-E902-43EF-ADE4-953D06278006}" type="datetimeFigureOut">
              <a:rPr lang="en-US" smtClean="0"/>
              <a:pPr/>
              <a:t>3/25/2019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AAFCD57-7891-4F80-83B7-56B09DCF9020}" type="slidenum">
              <a:rPr lang="en-US" smtClean="0"/>
              <a:pPr/>
              <a:t>‹#›</a:t>
            </a:fld>
            <a:endParaRPr lang="en-US"/>
          </a:p>
        </p:txBody>
      </p:sp>
    </p:spTree>
    <p:extLst>
      <p:ext uri="{BB962C8B-B14F-4D97-AF65-F5344CB8AC3E}">
        <p14:creationId xmlns:p14="http://schemas.microsoft.com/office/powerpoint/2010/main" val="223066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ture.com/news/blind-analysis-hide-results-to-seek-the-truth-1.1851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conomist.com/news/finance-and-economics/21576362-seminal-analysis-relationship-between-debt-and-growth-comes-und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https://physicstoday.scitation.org/do/10.1063/PT.6.1.20180822a/full/#.W32FOPvzIcQ.twitter  </a:t>
            </a:r>
          </a:p>
          <a:p>
            <a:endParaRPr lang="en-US" dirty="0" smtClean="0"/>
          </a:p>
          <a:p>
            <a:r>
              <a:rPr lang="en-US" dirty="0" smtClean="0"/>
              <a:t>Debate between David Chandler at Berkeley and Pablo</a:t>
            </a:r>
            <a:r>
              <a:rPr lang="en-US" baseline="0" dirty="0" smtClean="0"/>
              <a:t> </a:t>
            </a:r>
            <a:r>
              <a:rPr lang="en-US" baseline="0" dirty="0" err="1" smtClean="0"/>
              <a:t>Debenedetti</a:t>
            </a:r>
            <a:r>
              <a:rPr lang="en-US" baseline="0" dirty="0" smtClean="0"/>
              <a:t> at Princeton. Debate was about how water molecules behave when super-cooled around the transition state between liquid and ice at the homogeneous nucleation temperature</a:t>
            </a:r>
          </a:p>
          <a:p>
            <a:endParaRPr lang="en-US" baseline="0" dirty="0" smtClean="0"/>
          </a:p>
          <a:p>
            <a:r>
              <a:rPr lang="en-US" baseline="0" dirty="0" smtClean="0"/>
              <a:t>“</a:t>
            </a:r>
            <a:r>
              <a:rPr lang="en-US" sz="1200" b="0" i="0" kern="1200" dirty="0" smtClean="0">
                <a:solidFill>
                  <a:schemeClr val="tx1"/>
                </a:solidFill>
                <a:effectLst/>
                <a:latin typeface="+mn-lt"/>
                <a:ea typeface="+mn-ea"/>
                <a:cs typeface="+mn-cs"/>
              </a:rPr>
              <a:t>Then it was just a matter of testing each one, a process that took Palmer, </a:t>
            </a:r>
            <a:r>
              <a:rPr lang="en-US" sz="1200" b="0" i="0" kern="1200" dirty="0" err="1" smtClean="0">
                <a:solidFill>
                  <a:schemeClr val="tx1"/>
                </a:solidFill>
                <a:effectLst/>
                <a:latin typeface="+mn-lt"/>
                <a:ea typeface="+mn-ea"/>
                <a:cs typeface="+mn-cs"/>
              </a:rPr>
              <a:t>Debenedetti</a:t>
            </a:r>
            <a:r>
              <a:rPr lang="en-US" sz="1200" b="0" i="0" kern="1200" dirty="0" smtClean="0">
                <a:solidFill>
                  <a:schemeClr val="tx1"/>
                </a:solidFill>
                <a:effectLst/>
                <a:latin typeface="+mn-lt"/>
                <a:ea typeface="+mn-ea"/>
                <a:cs typeface="+mn-cs"/>
              </a:rPr>
              <a:t>, and their team of coworkers a few months. By summer, they had pinpointed the error.</a:t>
            </a:r>
          </a:p>
          <a:p>
            <a:r>
              <a:rPr lang="en-US" sz="1200" b="0" i="0" kern="1200" dirty="0" smtClean="0">
                <a:solidFill>
                  <a:schemeClr val="tx1"/>
                </a:solidFill>
                <a:effectLst/>
                <a:latin typeface="+mn-lt"/>
                <a:ea typeface="+mn-ea"/>
                <a:cs typeface="+mn-cs"/>
              </a:rPr>
              <a:t>As it turned out, the trouble stemmed from the algorithmic trick the Berkeley team had used to speed up its code.”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9</a:t>
            </a:fld>
            <a:endParaRPr lang="en-US"/>
          </a:p>
        </p:txBody>
      </p:sp>
    </p:spTree>
    <p:extLst>
      <p:ext uri="{BB962C8B-B14F-4D97-AF65-F5344CB8AC3E}">
        <p14:creationId xmlns:p14="http://schemas.microsoft.com/office/powerpoint/2010/main" val="137732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2010 article profiling Sheena </a:t>
            </a:r>
            <a:r>
              <a:rPr lang="en-US" dirty="0" err="1" smtClean="0"/>
              <a:t>Iyengar</a:t>
            </a:r>
            <a:r>
              <a:rPr lang="en-US" dirty="0" smtClean="0"/>
              <a:t>.</a:t>
            </a:r>
            <a:r>
              <a:rPr lang="en-US" baseline="0" dirty="0" smtClean="0"/>
              <a:t> </a:t>
            </a:r>
            <a:r>
              <a:rPr lang="en-US" sz="1200" b="0" i="0" kern="1200" dirty="0" err="1" smtClean="0">
                <a:solidFill>
                  <a:schemeClr val="tx1"/>
                </a:solidFill>
                <a:effectLst/>
                <a:latin typeface="+mn-lt"/>
                <a:ea typeface="+mn-ea"/>
                <a:cs typeface="+mn-cs"/>
              </a:rPr>
              <a:t>Iyengar</a:t>
            </a:r>
            <a:r>
              <a:rPr lang="en-US" sz="1200" b="0" i="0" kern="1200" dirty="0" smtClean="0">
                <a:solidFill>
                  <a:schemeClr val="tx1"/>
                </a:solidFill>
                <a:effectLst/>
                <a:latin typeface="+mn-lt"/>
                <a:ea typeface="+mn-ea"/>
                <a:cs typeface="+mn-cs"/>
              </a:rPr>
              <a:t>, now a professor of business at Columbia University and author of the new book, </a:t>
            </a:r>
            <a:r>
              <a:rPr lang="en-US" sz="1200" b="0" i="1" kern="1200" dirty="0" smtClean="0">
                <a:solidFill>
                  <a:schemeClr val="tx1"/>
                </a:solidFill>
                <a:effectLst/>
                <a:latin typeface="+mn-lt"/>
                <a:ea typeface="+mn-ea"/>
                <a:cs typeface="+mn-cs"/>
              </a:rPr>
              <a:t>The Art of Choosing</a:t>
            </a:r>
            <a:r>
              <a:rPr lang="en-US" sz="1200" b="0" i="0" kern="1200" dirty="0" smtClean="0">
                <a:solidFill>
                  <a:schemeClr val="tx1"/>
                </a:solidFill>
                <a:effectLst/>
                <a:latin typeface="+mn-lt"/>
                <a:ea typeface="+mn-ea"/>
                <a:cs typeface="+mn-cs"/>
              </a:rPr>
              <a:t> (Twelve), decided to investigate. She persuaded the store manager to let her set up a tasting booth near the entrance. Every few hours, the booth alternated between offering samples of six and 24 flavors of jam. The results were startling: The table with 24 attracted more visitors but the table with six jams prompted a greater proportion of people to buy (30 percent of those who stopped at the six-flavor booth bought a jar, while only 3 percent at the 24-flavor booth made a purchase).</a:t>
            </a:r>
          </a:p>
          <a:p>
            <a:r>
              <a:rPr lang="en-US" sz="1200" b="0" i="0" kern="1200" dirty="0" smtClean="0">
                <a:solidFill>
                  <a:schemeClr val="tx1"/>
                </a:solidFill>
                <a:effectLst/>
                <a:latin typeface="+mn-lt"/>
                <a:ea typeface="+mn-ea"/>
                <a:cs typeface="+mn-cs"/>
              </a:rPr>
              <a:t>Intrigued, </a:t>
            </a:r>
            <a:r>
              <a:rPr lang="en-US" sz="1200" b="0" i="0" kern="1200" dirty="0" err="1" smtClean="0">
                <a:solidFill>
                  <a:schemeClr val="tx1"/>
                </a:solidFill>
                <a:effectLst/>
                <a:latin typeface="+mn-lt"/>
                <a:ea typeface="+mn-ea"/>
                <a:cs typeface="+mn-cs"/>
              </a:rPr>
              <a:t>Iyengar</a:t>
            </a:r>
            <a:r>
              <a:rPr lang="en-US" sz="1200" b="0" i="0" kern="1200" dirty="0" smtClean="0">
                <a:solidFill>
                  <a:schemeClr val="tx1"/>
                </a:solidFill>
                <a:effectLst/>
                <a:latin typeface="+mn-lt"/>
                <a:ea typeface="+mn-ea"/>
                <a:cs typeface="+mn-cs"/>
              </a:rPr>
              <a:t> and her adviser, Mark R. </a:t>
            </a:r>
            <a:r>
              <a:rPr lang="en-US" sz="1200" b="0" i="0" kern="1200" dirty="0" err="1" smtClean="0">
                <a:solidFill>
                  <a:schemeClr val="tx1"/>
                </a:solidFill>
                <a:effectLst/>
                <a:latin typeface="+mn-lt"/>
                <a:ea typeface="+mn-ea"/>
                <a:cs typeface="+mn-cs"/>
              </a:rPr>
              <a:t>Lepper</a:t>
            </a:r>
            <a:r>
              <a:rPr lang="en-US" sz="1200" b="0" i="0" kern="1200" dirty="0" smtClean="0">
                <a:solidFill>
                  <a:schemeClr val="tx1"/>
                </a:solidFill>
                <a:effectLst/>
                <a:latin typeface="+mn-lt"/>
                <a:ea typeface="+mn-ea"/>
                <a:cs typeface="+mn-cs"/>
              </a:rPr>
              <a:t>, devised a series of studies that replicated the problem of too much choice. In one experiment, subjects were asked to pick from among six types of Godiva chocolate, while another group chose from among 30 varieties. Those who were given more options were less satisfied with their decisions.</a:t>
            </a:r>
          </a:p>
          <a:p>
            <a:r>
              <a:rPr lang="en-US" sz="1200" b="0" i="0" kern="1200" dirty="0" smtClean="0">
                <a:solidFill>
                  <a:schemeClr val="tx1"/>
                </a:solidFill>
                <a:effectLst/>
                <a:latin typeface="+mn-lt"/>
                <a:ea typeface="+mn-ea"/>
                <a:cs typeface="+mn-cs"/>
              </a:rPr>
              <a:t>The findings, published in 2000 in the</a:t>
            </a:r>
            <a:r>
              <a:rPr lang="en-US" sz="1200" b="0" i="1" kern="1200" dirty="0" smtClean="0">
                <a:solidFill>
                  <a:schemeClr val="tx1"/>
                </a:solidFill>
                <a:effectLst/>
                <a:latin typeface="+mn-lt"/>
                <a:ea typeface="+mn-ea"/>
                <a:cs typeface="+mn-cs"/>
              </a:rPr>
              <a:t> Journal of Personality and Social Psychology,</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27</a:t>
            </a:fld>
            <a:endParaRPr lang="en-US"/>
          </a:p>
        </p:txBody>
      </p:sp>
    </p:spTree>
    <p:extLst>
      <p:ext uri="{BB962C8B-B14F-4D97-AF65-F5344CB8AC3E}">
        <p14:creationId xmlns:p14="http://schemas.microsoft.com/office/powerpoint/2010/main" val="298037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 meta-analysis of over 50 studies. Average effect</a:t>
            </a:r>
            <a:r>
              <a:rPr lang="en-US" baseline="0" dirty="0" smtClean="0"/>
              <a:t> of “more choice” was zero. That said, you can see lots of variation. https://digitalwellbeing.org/wp-content/uploads/2015/01/ScheibehenneGreifenederTodd2010.pdf </a:t>
            </a:r>
          </a:p>
          <a:p>
            <a:endParaRPr lang="en-US" baseline="0" dirty="0" smtClean="0"/>
          </a:p>
          <a:p>
            <a:pPr marL="114300" indent="0">
              <a:buNone/>
            </a:pPr>
            <a:r>
              <a:rPr lang="en-US" dirty="0" smtClean="0"/>
              <a:t>A 2015 meta-analysis of 99 studies on choice overload found that it DOES matter after all, but only under 4 conditions: </a:t>
            </a:r>
          </a:p>
          <a:p>
            <a:pPr marL="114300" indent="0">
              <a:buNone/>
            </a:pPr>
            <a:endParaRPr lang="en-US" dirty="0" smtClean="0"/>
          </a:p>
          <a:p>
            <a:pPr marL="571500" indent="-457200">
              <a:buAutoNum type="arabicPeriod"/>
            </a:pPr>
            <a:r>
              <a:rPr lang="en-US" dirty="0" smtClean="0"/>
              <a:t>When consumers are just looking for a quick purchase without having to think about it. </a:t>
            </a:r>
          </a:p>
          <a:p>
            <a:pPr marL="571500" indent="-457200">
              <a:buAutoNum type="arabicPeriod"/>
            </a:pPr>
            <a:r>
              <a:rPr lang="en-US" dirty="0" smtClean="0"/>
              <a:t>When the decision is difficult due to things like poor presentation, lack of information, etc.</a:t>
            </a:r>
          </a:p>
          <a:p>
            <a:pPr marL="571500" indent="-457200">
              <a:buAutoNum type="arabicPeriod"/>
            </a:pPr>
            <a:r>
              <a:rPr lang="en-US" dirty="0" smtClean="0"/>
              <a:t>When the options are complex (e.g., multiple health insurance plans).</a:t>
            </a:r>
          </a:p>
          <a:p>
            <a:pPr marL="571500" indent="-457200">
              <a:buAutoNum type="arabicPeriod"/>
            </a:pPr>
            <a:r>
              <a:rPr lang="en-US" dirty="0" smtClean="0"/>
              <a:t>When customers don’t really know their own preferences</a:t>
            </a: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29</a:t>
            </a:fld>
            <a:endParaRPr lang="en-US"/>
          </a:p>
        </p:txBody>
      </p:sp>
    </p:spTree>
    <p:extLst>
      <p:ext uri="{BB962C8B-B14F-4D97-AF65-F5344CB8AC3E}">
        <p14:creationId xmlns:p14="http://schemas.microsoft.com/office/powerpoint/2010/main" val="76953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Clayton</a:t>
            </a:r>
            <a:r>
              <a:rPr lang="en-US" baseline="0" dirty="0" smtClean="0"/>
              <a:t> Christensen, whose theory of “disruptive innovation” has led to multiple bestsellers in the business world. </a:t>
            </a:r>
            <a:r>
              <a:rPr lang="en-US" sz="1200" b="0" i="1" kern="1200" dirty="0" smtClean="0">
                <a:solidFill>
                  <a:schemeClr val="tx1"/>
                </a:solidFill>
                <a:effectLst/>
                <a:latin typeface="+mn-lt"/>
                <a:ea typeface="+mn-ea"/>
                <a:cs typeface="+mn-cs"/>
              </a:rPr>
              <a:t>The Economist</a:t>
            </a:r>
            <a:r>
              <a:rPr lang="en-US" sz="1200" b="0" i="0" kern="1200" dirty="0" smtClean="0">
                <a:solidFill>
                  <a:schemeClr val="tx1"/>
                </a:solidFill>
                <a:effectLst/>
                <a:latin typeface="+mn-lt"/>
                <a:ea typeface="+mn-ea"/>
                <a:cs typeface="+mn-cs"/>
              </a:rPr>
              <a:t> called the theory “one of the most influential modern business ideas.”</a:t>
            </a:r>
            <a:r>
              <a:rPr lang="en-US"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Christensen and his associates have proposed disruption as a framework for thinking about vexing social problems such as poverty, lack of access to health care, illiteracy, and unemployment.</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30</a:t>
            </a:fld>
            <a:endParaRPr lang="en-US"/>
          </a:p>
        </p:txBody>
      </p:sp>
    </p:spTree>
    <p:extLst>
      <p:ext uri="{BB962C8B-B14F-4D97-AF65-F5344CB8AC3E}">
        <p14:creationId xmlns:p14="http://schemas.microsoft.com/office/powerpoint/2010/main" val="23631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new Sloan Management Review paper, "How Useful Is the Theory of Disruptive Innovation?" by  King and </a:t>
            </a:r>
            <a:r>
              <a:rPr lang="en-US" sz="1200" b="0" i="0" kern="1200" dirty="0" err="1" smtClean="0">
                <a:solidFill>
                  <a:schemeClr val="tx1"/>
                </a:solidFill>
                <a:effectLst/>
                <a:latin typeface="+mn-lt"/>
                <a:ea typeface="+mn-ea"/>
                <a:cs typeface="+mn-cs"/>
              </a:rPr>
              <a:t>Baljir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Baatartogtokh</a:t>
            </a:r>
            <a:r>
              <a:rPr lang="en-US" sz="1200" b="0" i="0" kern="1200" dirty="0" smtClean="0">
                <a:solidFill>
                  <a:schemeClr val="tx1"/>
                </a:solidFill>
                <a:effectLst/>
                <a:latin typeface="+mn-lt"/>
                <a:ea typeface="+mn-ea"/>
                <a:cs typeface="+mn-cs"/>
              </a:rPr>
              <a:t>, a graduate student at the University of British Columbia, finds that only 9 percent of the 77 case studies that Christensen and his co-authors have presented as examples of disruption actually show all four of the features that supposedly define a disruptive event. (Those four qualities were: Incumbents were successful at sustaining innovation in their own target market; that innovation "overshot" the needs of a substantial number of customers; the incumbents had the capability of responding to the challenge from a newcomer; and the incumbents floundered afterward.) Fully 39 percent of the time, for instance, incumbents survived or even thrived after being disrupted, King and </a:t>
            </a:r>
            <a:r>
              <a:rPr lang="en-US" sz="1200" b="0" i="0" kern="1200" dirty="0" err="1" smtClean="0">
                <a:solidFill>
                  <a:schemeClr val="tx1"/>
                </a:solidFill>
                <a:effectLst/>
                <a:latin typeface="+mn-lt"/>
                <a:ea typeface="+mn-ea"/>
                <a:cs typeface="+mn-cs"/>
              </a:rPr>
              <a:t>Baatartogtokh</a:t>
            </a:r>
            <a:r>
              <a:rPr lang="en-US" sz="1200" b="0" i="0" kern="1200" dirty="0" smtClean="0">
                <a:solidFill>
                  <a:schemeClr val="tx1"/>
                </a:solidFill>
                <a:effectLst/>
                <a:latin typeface="+mn-lt"/>
                <a:ea typeface="+mn-ea"/>
                <a:cs typeface="+mn-cs"/>
              </a:rPr>
              <a:t> found. The authors' methodology was to interview experts in the field from which the case studies were drawn.</a:t>
            </a:r>
          </a:p>
          <a:p>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But Goldfarb says the theory has never been tested in anything like a rigorous way. "If you give Christensen all the benefit of the doubt, and say that his original study was factually correct — even if it was right, it doesn't make what he found a general fact about the world," Goldfarb says. "It makes it, at most, a fact about one industry. The next step would have been to replicate that study across many industries, with a reasonable sampling strategy that would tell us more about when it applies and when it doesn't. And under what conditions. And that's never been done. "</a:t>
            </a:r>
          </a:p>
          <a:p>
            <a:pPr fontAlgn="base"/>
            <a:r>
              <a:rPr lang="en-US" sz="1200" b="0" i="0" kern="1200" dirty="0" smtClean="0">
                <a:solidFill>
                  <a:schemeClr val="tx1"/>
                </a:solidFill>
                <a:effectLst/>
                <a:latin typeface="+mn-lt"/>
                <a:ea typeface="+mn-ea"/>
                <a:cs typeface="+mn-cs"/>
              </a:rPr>
              <a:t>"Generalizing to the universe of industries based on the study of a single industry is simply wrong," Goldfarb said at the Academy of Management conference. A valid way to explore the theory's universality, he added, "would be to take several industries based upon certain criteria — say, high tech, low tech, manufacturing and services — and then explore the predictive validity of the theory of disruption across these industries. Instead, Christensen has assembled a series of case studies sampled on, as far as I can tell, incumbents losing to new entrants. When a case appears that does not comport, the strategy is to calibrate the theory to the data. This is a great strategy for lengthening the longevity of a theory but does not subject the theory to </a:t>
            </a:r>
            <a:r>
              <a:rPr lang="en-US" sz="1200" b="0" i="0" kern="1200" dirty="0" err="1" smtClean="0">
                <a:solidFill>
                  <a:schemeClr val="tx1"/>
                </a:solidFill>
                <a:effectLst/>
                <a:latin typeface="+mn-lt"/>
                <a:ea typeface="+mn-ea"/>
                <a:cs typeface="+mn-cs"/>
              </a:rPr>
              <a:t>Popperian</a:t>
            </a:r>
            <a:r>
              <a:rPr lang="en-US" sz="1200" b="0" i="0" kern="1200" dirty="0" smtClean="0">
                <a:solidFill>
                  <a:schemeClr val="tx1"/>
                </a:solidFill>
                <a:effectLst/>
                <a:latin typeface="+mn-lt"/>
                <a:ea typeface="+mn-ea"/>
                <a:cs typeface="+mn-cs"/>
              </a:rPr>
              <a:t> refutability." He goes further: It's a "fundamental violation of the scientific methodology.“</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same authors published a piece in Strategic Management</a:t>
            </a:r>
            <a:r>
              <a:rPr lang="en-US" sz="1200" b="0" i="0" kern="1200" baseline="0" dirty="0" smtClean="0">
                <a:solidFill>
                  <a:schemeClr val="tx1"/>
                </a:solidFill>
                <a:effectLst/>
                <a:latin typeface="+mn-lt"/>
                <a:ea typeface="+mn-ea"/>
                <a:cs typeface="+mn-cs"/>
              </a:rPr>
              <a:t> Journal in 2015 in which they re-examined 300 papers in top journals, and estimated that between 24-40% were </a:t>
            </a:r>
            <a:r>
              <a:rPr lang="en-US" sz="1200" b="0" i="0" kern="1200" baseline="0" dirty="0" err="1" smtClean="0">
                <a:solidFill>
                  <a:schemeClr val="tx1"/>
                </a:solidFill>
                <a:effectLst/>
                <a:latin typeface="+mn-lt"/>
                <a:ea typeface="+mn-ea"/>
                <a:cs typeface="+mn-cs"/>
              </a:rPr>
              <a:t>unreplicable</a:t>
            </a:r>
            <a:r>
              <a:rPr lang="en-US" sz="1200" b="0" i="0" kern="1200" baseline="0" dirty="0" smtClean="0">
                <a:solidFill>
                  <a:schemeClr val="tx1"/>
                </a:solidFill>
                <a:effectLst/>
                <a:latin typeface="+mn-lt"/>
                <a:ea typeface="+mn-ea"/>
                <a:cs typeface="+mn-cs"/>
              </a:rPr>
              <a:t>.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31</a:t>
            </a:fld>
            <a:endParaRPr lang="en-US"/>
          </a:p>
        </p:txBody>
      </p:sp>
    </p:spTree>
    <p:extLst>
      <p:ext uri="{BB962C8B-B14F-4D97-AF65-F5344CB8AC3E}">
        <p14:creationId xmlns:p14="http://schemas.microsoft.com/office/powerpoint/2010/main" val="157954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r>
              <a:rPr lang="en-US" sz="900" kern="1200" dirty="0" smtClean="0">
                <a:solidFill>
                  <a:schemeClr val="tx1"/>
                </a:solidFill>
                <a:latin typeface="+mn-lt"/>
                <a:ea typeface="+mn-ea"/>
                <a:cs typeface="+mn-cs"/>
              </a:rPr>
              <a:t>Berman et al. (working paper, Dec. 2018): </a:t>
            </a:r>
          </a:p>
          <a:p>
            <a:pPr marL="114300" indent="0">
              <a:buNone/>
            </a:pPr>
            <a:r>
              <a:rPr lang="en-US" sz="900" kern="1200" dirty="0" smtClean="0">
                <a:solidFill>
                  <a:schemeClr val="tx1"/>
                </a:solidFill>
                <a:latin typeface="+mn-lt"/>
                <a:ea typeface="+mn-ea"/>
                <a:cs typeface="+mn-cs"/>
              </a:rPr>
              <a:t>Analyzed 2,101 commercial experiments, and found that a majority stopped collecting data just when the experiment reached statistical significance. This can wildly inflate the false positive rate. </a:t>
            </a:r>
          </a:p>
          <a:p>
            <a:pPr marL="114300" indent="0">
              <a:buNone/>
            </a:pPr>
            <a:endParaRPr lang="en-US" sz="900" kern="1200" dirty="0" smtClean="0">
              <a:solidFill>
                <a:schemeClr val="tx1"/>
              </a:solidFill>
              <a:latin typeface="+mn-lt"/>
              <a:ea typeface="+mn-ea"/>
              <a:cs typeface="+mn-cs"/>
            </a:endParaRPr>
          </a:p>
          <a:p>
            <a:pPr marL="11430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Peterson and </a:t>
            </a:r>
            <a:r>
              <a:rPr lang="en-US" sz="900" kern="1200" dirty="0" err="1" smtClean="0">
                <a:solidFill>
                  <a:schemeClr val="tx1"/>
                </a:solidFill>
                <a:latin typeface="+mn-lt"/>
                <a:ea typeface="+mn-ea"/>
                <a:cs typeface="+mn-cs"/>
              </a:rPr>
              <a:t>Merunka</a:t>
            </a:r>
            <a:r>
              <a:rPr lang="en-US" sz="900" kern="1200" dirty="0" smtClean="0">
                <a:solidFill>
                  <a:schemeClr val="tx1"/>
                </a:solidFill>
                <a:latin typeface="+mn-lt"/>
                <a:ea typeface="+mn-ea"/>
                <a:cs typeface="+mn-cs"/>
              </a:rPr>
              <a:t> (Journal of Business Research, 2014): “Tests of theory in marketing and consumer behavior research are frequently based on convenience samples of undergraduate college students.” </a:t>
            </a:r>
          </a:p>
          <a:p>
            <a:pPr marL="114300" indent="0">
              <a:buNone/>
            </a:pPr>
            <a:endParaRPr lang="en-US" sz="900" kern="1200" dirty="0" smtClean="0">
              <a:solidFill>
                <a:schemeClr val="tx1"/>
              </a:solidFill>
              <a:latin typeface="+mn-lt"/>
              <a:ea typeface="+mn-ea"/>
              <a:cs typeface="+mn-cs"/>
            </a:endParaRPr>
          </a:p>
          <a:p>
            <a:pPr marL="114300" indent="0">
              <a:buNone/>
            </a:pPr>
            <a:endParaRPr lang="en-US" sz="900" kern="1200" dirty="0" smtClean="0">
              <a:solidFill>
                <a:schemeClr val="tx1"/>
              </a:solidFill>
              <a:latin typeface="+mn-lt"/>
              <a:ea typeface="+mn-ea"/>
              <a:cs typeface="+mn-cs"/>
            </a:endParaRPr>
          </a:p>
          <a:p>
            <a:pPr marL="114300" indent="0">
              <a:buNone/>
            </a:pPr>
            <a:endParaRPr lang="en-US" sz="9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32</a:t>
            </a:fld>
            <a:endParaRPr lang="en-US"/>
          </a:p>
        </p:txBody>
      </p:sp>
    </p:spTree>
    <p:extLst>
      <p:ext uri="{BB962C8B-B14F-4D97-AF65-F5344CB8AC3E}">
        <p14:creationId xmlns:p14="http://schemas.microsoft.com/office/powerpoint/2010/main" val="365257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34</a:t>
            </a:fld>
            <a:endParaRPr lang="en-US"/>
          </a:p>
        </p:txBody>
      </p:sp>
    </p:spTree>
    <p:extLst>
      <p:ext uri="{BB962C8B-B14F-4D97-AF65-F5344CB8AC3E}">
        <p14:creationId xmlns:p14="http://schemas.microsoft.com/office/powerpoint/2010/main" val="423207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dobe Caslon Pro" panose="0205050205050A020403" pitchFamily="18" charset="0"/>
              </a:rPr>
              <a:t>Robert </a:t>
            </a:r>
            <a:r>
              <a:rPr lang="en-US" sz="1200" dirty="0" err="1" smtClean="0">
                <a:latin typeface="Adobe Caslon Pro" panose="0205050205050A020403" pitchFamily="18" charset="0"/>
              </a:rPr>
              <a:t>MacCoun</a:t>
            </a:r>
            <a:r>
              <a:rPr lang="en-US" sz="1200" dirty="0" smtClean="0">
                <a:latin typeface="Adobe Caslon Pro" panose="0205050205050A020403" pitchFamily="18" charset="0"/>
              </a:rPr>
              <a:t> &amp; Saul </a:t>
            </a:r>
            <a:r>
              <a:rPr lang="en-US" sz="1200" dirty="0" err="1" smtClean="0">
                <a:latin typeface="Adobe Caslon Pro" panose="0205050205050A020403" pitchFamily="18" charset="0"/>
              </a:rPr>
              <a:t>Permutter</a:t>
            </a:r>
            <a:r>
              <a:rPr lang="en-US" sz="1200" dirty="0" smtClean="0">
                <a:latin typeface="Adobe Caslon Pro" panose="0205050205050A020403" pitchFamily="18" charset="0"/>
              </a:rPr>
              <a:t>, </a:t>
            </a:r>
            <a:r>
              <a:rPr lang="en-US" sz="1200" dirty="0" smtClean="0">
                <a:latin typeface="Adobe Caslon Pro" panose="0205050205050A020403" pitchFamily="18" charset="0"/>
                <a:hlinkClick r:id="rId3"/>
              </a:rPr>
              <a:t>http://www.nature.com/news/blind-analysis-hide-results-to-seek-the-truth-1.18510</a:t>
            </a:r>
            <a:r>
              <a:rPr lang="en-US" sz="1200" dirty="0" smtClean="0">
                <a:latin typeface="Adobe Caslon Pro" panose="0205050205050A020403" pitchFamily="18" charset="0"/>
              </a:rPr>
              <a:t> </a:t>
            </a: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35</a:t>
            </a:fld>
            <a:endParaRPr lang="en-US"/>
          </a:p>
        </p:txBody>
      </p:sp>
    </p:spTree>
    <p:extLst>
      <p:ext uri="{BB962C8B-B14F-4D97-AF65-F5344CB8AC3E}">
        <p14:creationId xmlns:p14="http://schemas.microsoft.com/office/powerpoint/2010/main" val="1034052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these are “one‐sigma” error bars, implying a 68% confidence interval (rather than the 95% confidence intervals that are conventional in psychology). If valid, any one of these confidence intervals would lead one to expect that almost a third of future estimates would fall outside the confidence region. Instead, successive estimates almost completely overlap. </a:t>
            </a:r>
          </a:p>
          <a:p>
            <a:endParaRPr lang="en-US" dirty="0" smtClean="0"/>
          </a:p>
          <a:p>
            <a:r>
              <a:rPr lang="en-US" dirty="0" smtClean="0"/>
              <a:t>Feynman (1985, p. 342) offers an account of why scientists took so long to correct the first reported estimate of the electron’s charge: </a:t>
            </a:r>
          </a:p>
          <a:p>
            <a:endParaRPr lang="en-US" dirty="0" smtClean="0"/>
          </a:p>
          <a:p>
            <a:r>
              <a:rPr lang="en-US" dirty="0" smtClean="0"/>
              <a:t>It’s a thing that scientists are ashamed of  –  this history  –  because it’s apparent that people did things like this: When they got a number that was too high above Millikan’s, they thought something must be wrong – and they would look for and find a reason why something might be wrong. When they got a number close to Millikan’s value they didn’t look so hard. And so they eliminated the numbers that were too far off, and did other things like that.</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36</a:t>
            </a:fld>
            <a:endParaRPr lang="en-US"/>
          </a:p>
        </p:txBody>
      </p:sp>
    </p:spTree>
    <p:extLst>
      <p:ext uri="{BB962C8B-B14F-4D97-AF65-F5344CB8AC3E}">
        <p14:creationId xmlns:p14="http://schemas.microsoft.com/office/powerpoint/2010/main" val="2833969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a paper called “Many</a:t>
            </a:r>
            <a:r>
              <a:rPr lang="en-US" baseline="0" dirty="0" smtClean="0"/>
              <a:t> Analysts, One Data Set,” published last year. 29 teams of analysts looked at the exact same data showing how often soccer referees handed out penalties. They were all asked to look at the exact same question: Were referees racially biased? </a:t>
            </a:r>
          </a:p>
          <a:p>
            <a:endParaRPr lang="en-US" baseline="0" dirty="0" smtClean="0"/>
          </a:p>
          <a:p>
            <a:r>
              <a:rPr lang="en-US" baseline="0" dirty="0" smtClean="0"/>
              <a:t>As you can see, several teams found basically no effect. A bunch of teams found a positive effect (positive meaning more penalties for black players), but the size of that effect varies anywhere from 1.03 to 1.48, 1.71, even for a couple of teams, an odds ration of nearly 3! </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39</a:t>
            </a:fld>
            <a:endParaRPr lang="en-US"/>
          </a:p>
        </p:txBody>
      </p:sp>
    </p:spTree>
    <p:extLst>
      <p:ext uri="{BB962C8B-B14F-4D97-AF65-F5344CB8AC3E}">
        <p14:creationId xmlns:p14="http://schemas.microsoft.com/office/powerpoint/2010/main" val="2507695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journal Sociological Methodology (2018). http://journals.sagepub.com/doi/abs/10.1177/0081175018777988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41</a:t>
            </a:fld>
            <a:endParaRPr lang="en-US"/>
          </a:p>
        </p:txBody>
      </p:sp>
    </p:spTree>
    <p:extLst>
      <p:ext uri="{BB962C8B-B14F-4D97-AF65-F5344CB8AC3E}">
        <p14:creationId xmlns:p14="http://schemas.microsoft.com/office/powerpoint/2010/main" val="33432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fontAlgn="base">
              <a:buNone/>
            </a:pPr>
            <a:r>
              <a:rPr lang="en-US" dirty="0" smtClean="0"/>
              <a:t>‘The most serious was that, in their Excel spreadsheet, Reinhart and </a:t>
            </a:r>
            <a:r>
              <a:rPr lang="en-US" dirty="0" err="1" smtClean="0"/>
              <a:t>Rogoff</a:t>
            </a:r>
            <a:r>
              <a:rPr lang="en-US" dirty="0" smtClean="0"/>
              <a:t> had not selected the entire row when averaging growth figures: they omitted data from Australia, Austria, Belgium, Canada and Denmark. </a:t>
            </a:r>
          </a:p>
          <a:p>
            <a:pPr marL="114300" indent="0" fontAlgn="base">
              <a:buNone/>
            </a:pPr>
            <a:r>
              <a:rPr lang="en-US" dirty="0" smtClean="0"/>
              <a:t>In other words, they had accidentally only included 15 of the 20 countries under analysis in their </a:t>
            </a:r>
            <a:r>
              <a:rPr lang="en-US" u="sng" dirty="0" smtClean="0">
                <a:hlinkClick r:id="rId3"/>
              </a:rPr>
              <a:t>key calculation</a:t>
            </a:r>
            <a:r>
              <a:rPr lang="en-US" dirty="0" smtClean="0"/>
              <a:t>. </a:t>
            </a:r>
          </a:p>
          <a:p>
            <a:pPr marL="114300" indent="0" fontAlgn="base">
              <a:buNone/>
            </a:pPr>
            <a:r>
              <a:rPr lang="en-US" dirty="0" smtClean="0"/>
              <a:t>When that error was corrected, the “0.1% decline” data became a 2.2% average increase in economic growth. So the key conclusion of a seminal paper, which has been widely quoted in political debates in North America, Europe Australia and elsewhere, was invalid.’</a:t>
            </a: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10</a:t>
            </a:fld>
            <a:endParaRPr lang="en-US"/>
          </a:p>
        </p:txBody>
      </p:sp>
    </p:spTree>
    <p:extLst>
      <p:ext uri="{BB962C8B-B14F-4D97-AF65-F5344CB8AC3E}">
        <p14:creationId xmlns:p14="http://schemas.microsoft.com/office/powerpoint/2010/main" val="3567934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 of roughly 500 treatments for stroke in animals,</a:t>
            </a:r>
            <a:r>
              <a:rPr lang="en-US" baseline="0" dirty="0" smtClean="0"/>
              <a:t> only aspirin and TPA worked in humans. </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47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Originally, Google suggested that people’s searches could predict flu prevalence two weeks earlier than official statistics. </a:t>
            </a:r>
          </a:p>
          <a:p>
            <a:endParaRPr lang="en-US" dirty="0" smtClean="0"/>
          </a:p>
          <a:p>
            <a:r>
              <a:rPr lang="en-US" dirty="0" smtClean="0"/>
              <a:t>But just a few years later, that</a:t>
            </a:r>
            <a:r>
              <a:rPr lang="en-US" baseline="0" dirty="0" smtClean="0"/>
              <a:t> no longer worked. According to a 2014 paper in Science, Google Flu Trends “</a:t>
            </a:r>
            <a:r>
              <a:rPr lang="en-US" sz="1200" b="0" i="0" kern="1200" dirty="0" smtClean="0">
                <a:solidFill>
                  <a:schemeClr val="tx1"/>
                </a:solidFill>
                <a:latin typeface="+mn-lt"/>
                <a:ea typeface="+mn-ea"/>
                <a:cs typeface="+mn-cs"/>
              </a:rPr>
              <a:t>overshot the actual level in 2011–2012 by more than 50%. From 21 August 2011 to 1 September 2013, GFT reported overly high flu prevalence 100 out of 108 weeks.”</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49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b="0" i="0" kern="1200" dirty="0" smtClean="0">
                <a:solidFill>
                  <a:schemeClr val="tx1"/>
                </a:solidFill>
                <a:latin typeface="+mn-lt"/>
                <a:ea typeface="+mn-ea"/>
                <a:cs typeface="+mn-cs"/>
              </a:rPr>
              <a:t>Pete</a:t>
            </a:r>
            <a:r>
              <a:rPr lang="en-US" sz="1200" b="0" i="0" kern="1200" baseline="0" dirty="0" smtClean="0">
                <a:solidFill>
                  <a:schemeClr val="tx1"/>
                </a:solidFill>
                <a:latin typeface="+mn-lt"/>
                <a:ea typeface="+mn-ea"/>
                <a:cs typeface="+mn-cs"/>
              </a:rPr>
              <a:t> Warden of Google: “</a:t>
            </a:r>
            <a:r>
              <a:rPr lang="en-US" sz="1200" b="0" i="0" kern="1200" dirty="0" smtClean="0">
                <a:solidFill>
                  <a:schemeClr val="tx1"/>
                </a:solidFill>
                <a:latin typeface="+mn-lt"/>
                <a:ea typeface="+mn-ea"/>
                <a:cs typeface="+mn-cs"/>
              </a:rPr>
              <a:t>I can say with my hand on my heart, that machine learning is by far the worst environment I’ve ever found for collaborating and keeping track of changes.</a:t>
            </a:r>
          </a:p>
          <a:p>
            <a:pPr fontAlgn="base"/>
            <a:r>
              <a:rPr lang="en-US" sz="1200" b="0" i="0" kern="1200" dirty="0" smtClean="0">
                <a:solidFill>
                  <a:schemeClr val="tx1"/>
                </a:solidFill>
                <a:latin typeface="+mn-lt"/>
                <a:ea typeface="+mn-ea"/>
                <a:cs typeface="+mn-cs"/>
              </a:rPr>
              <a:t>To explain why, here’s a typical life cycle of a machine learning model:</a:t>
            </a:r>
          </a:p>
          <a:p>
            <a:pPr fontAlgn="base"/>
            <a:endParaRPr lang="en-US" sz="1200" b="0" i="0" kern="1200" dirty="0" smtClean="0">
              <a:solidFill>
                <a:schemeClr val="tx1"/>
              </a:solidFill>
              <a:latin typeface="+mn-lt"/>
              <a:ea typeface="+mn-ea"/>
              <a:cs typeface="+mn-cs"/>
            </a:endParaRP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A researcher decides to try a new image classification architecture.</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She copies and pastes some code from a previous project to handle the input of the dataset she’s using.</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This dataset lives in one of her folders on the network. It’s probably one of the </a:t>
            </a:r>
            <a:r>
              <a:rPr lang="en-US" sz="1200" b="0" i="0" kern="1200" dirty="0" err="1" smtClean="0">
                <a:solidFill>
                  <a:schemeClr val="tx1"/>
                </a:solidFill>
                <a:latin typeface="+mn-lt"/>
                <a:ea typeface="+mn-ea"/>
                <a:cs typeface="+mn-cs"/>
              </a:rPr>
              <a:t>ImageNet</a:t>
            </a:r>
            <a:r>
              <a:rPr lang="en-US" sz="1200" b="0" i="0" kern="1200" dirty="0" smtClean="0">
                <a:solidFill>
                  <a:schemeClr val="tx1"/>
                </a:solidFill>
                <a:latin typeface="+mn-lt"/>
                <a:ea typeface="+mn-ea"/>
                <a:cs typeface="+mn-cs"/>
              </a:rPr>
              <a:t> downloads, but it isn’t clear which one. At some point, someone may have removed some of the images that aren’t actually JPEGs, or made other minor modifications, but there’s no history of that.</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She tries out a lot of slightly different ideas, fixing bugs and tweaking the algorithms. These changes are happening on her local machine, and she may just do a mass file copy of the source code to her GPU cluster when she wants to kick off a full training run.</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She executes a lot of different training runs, often changing the code on her local machine while jobs are in progress, since they take days or weeks to complete.</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There might be a bug towards the end of the run on a large cluster that means she modifies the code in one file and copies that to all the machines, before resuming the job.</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She may take the partially-trained weights from one run, and use them as the starting point for a new run with different code.</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She keeps around the model weights and evaluation scores for all her runs, and picks which weights to release as the final model once she’s out of time to run more experiments. These weights can be from any of the runs, and may have been produced by very different code than what she currently has on her development machine.</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She probably checks in her final code to source control, but in a personal folder.</a:t>
            </a:r>
          </a:p>
          <a:p>
            <a:pPr marL="171450" indent="-171450" fontAlgn="base">
              <a:buFont typeface="Arial" panose="020B0604020202020204" pitchFamily="34" charset="0"/>
              <a:buChar char="•"/>
            </a:pPr>
            <a:r>
              <a:rPr lang="en-US" sz="1200" b="0" i="0" kern="1200" dirty="0" smtClean="0">
                <a:solidFill>
                  <a:schemeClr val="tx1"/>
                </a:solidFill>
                <a:latin typeface="+mn-lt"/>
                <a:ea typeface="+mn-ea"/>
                <a:cs typeface="+mn-cs"/>
              </a:rPr>
              <a:t>She publishes her results, with code and the trained weights.</a:t>
            </a:r>
          </a:p>
          <a:p>
            <a:pPr fontAlgn="base"/>
            <a:endParaRPr lang="en-US" sz="1200" b="0" i="0" kern="1200" dirty="0" smtClean="0">
              <a:solidFill>
                <a:schemeClr val="tx1"/>
              </a:solidFill>
              <a:latin typeface="+mn-lt"/>
              <a:ea typeface="+mn-ea"/>
              <a:cs typeface="+mn-cs"/>
            </a:endParaRPr>
          </a:p>
          <a:p>
            <a:pPr fontAlgn="base"/>
            <a:r>
              <a:rPr lang="en-US" sz="1200" b="0" i="0" kern="1200" dirty="0" smtClean="0">
                <a:solidFill>
                  <a:schemeClr val="tx1"/>
                </a:solidFill>
                <a:latin typeface="+mn-lt"/>
                <a:ea typeface="+mn-ea"/>
                <a:cs typeface="+mn-cs"/>
              </a:rPr>
              <a:t>This is an optimistic scenario with a conscientious researcher, but you can already see how hard it would be for somebody else to come in and reproduce all of these steps and come out with the same result. Every one of these bullet points is an opportunity to inconsistencies to creep in.</a:t>
            </a: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https://dataconomy.com/2017/07/10-rules-results-data-science/  </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13</a:t>
            </a:fld>
            <a:endParaRPr lang="en-US"/>
          </a:p>
        </p:txBody>
      </p:sp>
    </p:spTree>
    <p:extLst>
      <p:ext uri="{BB962C8B-B14F-4D97-AF65-F5344CB8AC3E}">
        <p14:creationId xmlns:p14="http://schemas.microsoft.com/office/powerpoint/2010/main" val="405284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https://dataconomy.com/2017/07/10-rules-results-data-science/  </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14</a:t>
            </a:fld>
            <a:endParaRPr lang="en-US"/>
          </a:p>
        </p:txBody>
      </p:sp>
    </p:spTree>
    <p:extLst>
      <p:ext uri="{BB962C8B-B14F-4D97-AF65-F5344CB8AC3E}">
        <p14:creationId xmlns:p14="http://schemas.microsoft.com/office/powerpoint/2010/main" val="1558751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Zuckerberg’s essay: </a:t>
            </a:r>
          </a:p>
          <a:p>
            <a:pPr rtl="0"/>
            <a:r>
              <a:rPr lang="en-US" sz="1200" b="0" i="0" kern="1200" dirty="0" smtClean="0">
                <a:solidFill>
                  <a:schemeClr val="tx1"/>
                </a:solidFill>
                <a:effectLst/>
                <a:latin typeface="+mn-lt"/>
                <a:ea typeface="+mn-ea"/>
                <a:cs typeface="+mn-cs"/>
              </a:rPr>
              <a:t>To imagine what a future education system might look like, consider the research of Benjamin Bloom showing that if you take an average student and give them one-to-one tutoring, they will perform two standard deviations better than other students learning by conventional techniques. In other words, if a student is at the 50th percentile in their class and they receive effective one-on-one tutoring, they jump on average to the 98th percentile.</a:t>
            </a:r>
          </a:p>
          <a:p>
            <a:pPr rtl="0"/>
            <a:r>
              <a:rPr lang="en-US" sz="1200" b="0" i="0" kern="1200" dirty="0" smtClean="0">
                <a:solidFill>
                  <a:schemeClr val="tx1"/>
                </a:solidFill>
                <a:effectLst/>
                <a:latin typeface="+mn-lt"/>
                <a:ea typeface="+mn-ea"/>
                <a:cs typeface="+mn-cs"/>
              </a:rPr>
              <a:t>That suggests we need an education system where all students receive the equivalent of an expert one-on-one tutor. That is what we mean when we refer to "personalized learning". Rather than having every student sit in a classroom and listen to a teacher explain the same material at the same pace in the same way regardless of a student's strengths, learning style and interests, research shows students will perform better if they can learn at their own pace, based on their own interests, and in a style that fits them. </a:t>
            </a:r>
          </a:p>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21</a:t>
            </a:fld>
            <a:endParaRPr lang="en-US"/>
          </a:p>
        </p:txBody>
      </p:sp>
    </p:spTree>
    <p:extLst>
      <p:ext uri="{BB962C8B-B14F-4D97-AF65-F5344CB8AC3E}">
        <p14:creationId xmlns:p14="http://schemas.microsoft.com/office/powerpoint/2010/main" val="270372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https://scholar.harvard.edu/fryer/publications/high-dosage-tutoring-and-reading-achievement-evidence-new-york-city%E2%88%97  </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23</a:t>
            </a:fld>
            <a:endParaRPr lang="en-US"/>
          </a:p>
        </p:txBody>
      </p:sp>
    </p:spTree>
    <p:extLst>
      <p:ext uri="{BB962C8B-B14F-4D97-AF65-F5344CB8AC3E}">
        <p14:creationId xmlns:p14="http://schemas.microsoft.com/office/powerpoint/2010/main" val="425040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https://www.chalkbeat.org/posts/us/2019/02/21/teach-to-one-study-math-scores/</a:t>
            </a:r>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24</a:t>
            </a:fld>
            <a:endParaRPr lang="en-US"/>
          </a:p>
        </p:txBody>
      </p:sp>
    </p:spTree>
    <p:extLst>
      <p:ext uri="{BB962C8B-B14F-4D97-AF65-F5344CB8AC3E}">
        <p14:creationId xmlns:p14="http://schemas.microsoft.com/office/powerpoint/2010/main" val="429127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AFCD57-7891-4F80-83B7-56B09DCF9020}"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B16D8B-AED7-4649-9D55-857C29A2DC8C}" type="datetime1">
              <a:rPr lang="en-US" smtClean="0"/>
              <a:t>3/25/2019</a:t>
            </a:fld>
            <a:endParaRPr lang="en-US"/>
          </a:p>
        </p:txBody>
      </p:sp>
      <p:sp>
        <p:nvSpPr>
          <p:cNvPr id="5" name="Footer Placeholder 4"/>
          <p:cNvSpPr>
            <a:spLocks noGrp="1"/>
          </p:cNvSpPr>
          <p:nvPr>
            <p:ph type="ftr" sz="quarter" idx="11"/>
          </p:nvPr>
        </p:nvSpPr>
        <p:spPr/>
        <p:txBody>
          <a:bodyPr/>
          <a:lstStyle/>
          <a:p>
            <a:r>
              <a:rPr lang="en-US" smtClean="0"/>
              <a:t>http://StuartBuck.com </a:t>
            </a:r>
            <a:endParaRPr lang="en-US"/>
          </a:p>
        </p:txBody>
      </p:sp>
      <p:sp>
        <p:nvSpPr>
          <p:cNvPr id="6" name="Slide Number Placeholder 5"/>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51972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CE76A6-6CEA-4007-BBAA-DBF4AC826C87}" type="datetime1">
              <a:rPr lang="en-US" smtClean="0"/>
              <a:t>3/25/2019</a:t>
            </a:fld>
            <a:endParaRPr lang="en-US"/>
          </a:p>
        </p:txBody>
      </p:sp>
      <p:sp>
        <p:nvSpPr>
          <p:cNvPr id="6" name="Footer Placeholder 5"/>
          <p:cNvSpPr>
            <a:spLocks noGrp="1"/>
          </p:cNvSpPr>
          <p:nvPr>
            <p:ph type="ftr" sz="quarter" idx="11"/>
          </p:nvPr>
        </p:nvSpPr>
        <p:spPr/>
        <p:txBody>
          <a:bodyPr/>
          <a:lstStyle/>
          <a:p>
            <a:r>
              <a:rPr lang="en-US" smtClean="0"/>
              <a:t>http://StuartBuck.com </a:t>
            </a:r>
            <a:endParaRPr lang="en-US"/>
          </a:p>
        </p:txBody>
      </p:sp>
      <p:sp>
        <p:nvSpPr>
          <p:cNvPr id="7" name="Slide Number Placeholder 6"/>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167470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2B9A1E-35FA-4AC1-B217-34D2F4D65CB6}" type="datetime1">
              <a:rPr lang="en-US" smtClean="0"/>
              <a:t>3/25/2019</a:t>
            </a:fld>
            <a:endParaRPr lang="en-US"/>
          </a:p>
        </p:txBody>
      </p:sp>
      <p:sp>
        <p:nvSpPr>
          <p:cNvPr id="6" name="Footer Placeholder 5"/>
          <p:cNvSpPr>
            <a:spLocks noGrp="1"/>
          </p:cNvSpPr>
          <p:nvPr>
            <p:ph type="ftr" sz="quarter" idx="11"/>
          </p:nvPr>
        </p:nvSpPr>
        <p:spPr/>
        <p:txBody>
          <a:bodyPr/>
          <a:lstStyle/>
          <a:p>
            <a:r>
              <a:rPr lang="en-US" smtClean="0"/>
              <a:t>http://StuartBuck.com </a:t>
            </a:r>
            <a:endParaRPr lang="en-US"/>
          </a:p>
        </p:txBody>
      </p:sp>
      <p:sp>
        <p:nvSpPr>
          <p:cNvPr id="7" name="Slide Number Placeholder 6"/>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268814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1D5EBB-A4FF-491C-9811-BFC511293AC5}" type="datetime1">
              <a:rPr lang="en-US" smtClean="0"/>
              <a:t>3/25/2019</a:t>
            </a:fld>
            <a:endParaRPr lang="en-US"/>
          </a:p>
        </p:txBody>
      </p:sp>
      <p:sp>
        <p:nvSpPr>
          <p:cNvPr id="6" name="Footer Placeholder 5"/>
          <p:cNvSpPr>
            <a:spLocks noGrp="1"/>
          </p:cNvSpPr>
          <p:nvPr>
            <p:ph type="ftr" sz="quarter" idx="11"/>
          </p:nvPr>
        </p:nvSpPr>
        <p:spPr/>
        <p:txBody>
          <a:bodyPr/>
          <a:lstStyle/>
          <a:p>
            <a:r>
              <a:rPr lang="en-US" smtClean="0"/>
              <a:t>http://StuartBuck.com </a:t>
            </a:r>
            <a:endParaRPr lang="en-US"/>
          </a:p>
        </p:txBody>
      </p:sp>
      <p:sp>
        <p:nvSpPr>
          <p:cNvPr id="7" name="Slide Number Placeholder 6"/>
          <p:cNvSpPr>
            <a:spLocks noGrp="1"/>
          </p:cNvSpPr>
          <p:nvPr>
            <p:ph type="sldNum" sz="quarter" idx="12"/>
          </p:nvPr>
        </p:nvSpPr>
        <p:spPr/>
        <p:txBody>
          <a:bodyPr/>
          <a:lstStyle/>
          <a:p>
            <a:fld id="{90D7F99C-8694-4711-A01B-4853211F4BC7}"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866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DE74FA-440B-475A-8490-DFEC68621FD2}" type="datetime1">
              <a:rPr lang="en-US" smtClean="0"/>
              <a:t>3/25/2019</a:t>
            </a:fld>
            <a:endParaRPr lang="en-US"/>
          </a:p>
        </p:txBody>
      </p:sp>
      <p:sp>
        <p:nvSpPr>
          <p:cNvPr id="6" name="Footer Placeholder 5"/>
          <p:cNvSpPr>
            <a:spLocks noGrp="1"/>
          </p:cNvSpPr>
          <p:nvPr>
            <p:ph type="ftr" sz="quarter" idx="11"/>
          </p:nvPr>
        </p:nvSpPr>
        <p:spPr/>
        <p:txBody>
          <a:bodyPr/>
          <a:lstStyle/>
          <a:p>
            <a:r>
              <a:rPr lang="en-US" smtClean="0"/>
              <a:t>http://StuartBuck.com </a:t>
            </a:r>
            <a:endParaRPr lang="en-US"/>
          </a:p>
        </p:txBody>
      </p:sp>
      <p:sp>
        <p:nvSpPr>
          <p:cNvPr id="7" name="Slide Number Placeholder 6"/>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157052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963D013-D36D-4619-B56A-AD9ED518AFC6}" type="datetime1">
              <a:rPr lang="en-US" smtClean="0"/>
              <a:t>3/25/2019</a:t>
            </a:fld>
            <a:endParaRPr lang="en-US"/>
          </a:p>
        </p:txBody>
      </p:sp>
      <p:sp>
        <p:nvSpPr>
          <p:cNvPr id="4" name="Footer Placeholder 3"/>
          <p:cNvSpPr>
            <a:spLocks noGrp="1"/>
          </p:cNvSpPr>
          <p:nvPr>
            <p:ph type="ftr" sz="quarter" idx="11"/>
          </p:nvPr>
        </p:nvSpPr>
        <p:spPr/>
        <p:txBody>
          <a:bodyPr/>
          <a:lstStyle/>
          <a:p>
            <a:r>
              <a:rPr lang="en-US" smtClean="0"/>
              <a:t>http://StuartBuck.com </a:t>
            </a:r>
            <a:endParaRPr lang="en-US"/>
          </a:p>
        </p:txBody>
      </p:sp>
      <p:sp>
        <p:nvSpPr>
          <p:cNvPr id="5" name="Slide Number Placeholder 4"/>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345732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72A64A3-6EC7-4104-9A4F-CE12532A66C3}" type="datetime1">
              <a:rPr lang="en-US" smtClean="0"/>
              <a:t>3/25/2019</a:t>
            </a:fld>
            <a:endParaRPr lang="en-US"/>
          </a:p>
        </p:txBody>
      </p:sp>
      <p:sp>
        <p:nvSpPr>
          <p:cNvPr id="4" name="Footer Placeholder 3"/>
          <p:cNvSpPr>
            <a:spLocks noGrp="1"/>
          </p:cNvSpPr>
          <p:nvPr>
            <p:ph type="ftr" sz="quarter" idx="11"/>
          </p:nvPr>
        </p:nvSpPr>
        <p:spPr/>
        <p:txBody>
          <a:bodyPr/>
          <a:lstStyle/>
          <a:p>
            <a:r>
              <a:rPr lang="en-US" smtClean="0"/>
              <a:t>http://StuartBuck.com </a:t>
            </a:r>
            <a:endParaRPr lang="en-US"/>
          </a:p>
        </p:txBody>
      </p:sp>
      <p:sp>
        <p:nvSpPr>
          <p:cNvPr id="5" name="Slide Number Placeholder 4"/>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161513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D8504-A999-4F75-B5FD-5251DB5A8BC9}" type="datetime1">
              <a:rPr lang="en-US" smtClean="0"/>
              <a:t>3/25/2019</a:t>
            </a:fld>
            <a:endParaRPr lang="en-US"/>
          </a:p>
        </p:txBody>
      </p:sp>
      <p:sp>
        <p:nvSpPr>
          <p:cNvPr id="5" name="Footer Placeholder 4"/>
          <p:cNvSpPr>
            <a:spLocks noGrp="1"/>
          </p:cNvSpPr>
          <p:nvPr>
            <p:ph type="ftr" sz="quarter" idx="11"/>
          </p:nvPr>
        </p:nvSpPr>
        <p:spPr/>
        <p:txBody>
          <a:bodyPr/>
          <a:lstStyle/>
          <a:p>
            <a:r>
              <a:rPr lang="en-US" smtClean="0"/>
              <a:t>http://StuartBuck.com </a:t>
            </a:r>
            <a:endParaRPr lang="en-US"/>
          </a:p>
        </p:txBody>
      </p:sp>
      <p:sp>
        <p:nvSpPr>
          <p:cNvPr id="6" name="Slide Number Placeholder 5"/>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264709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F35F06-10E2-40FC-A261-D5E2B75D15AA}" type="datetime1">
              <a:rPr lang="en-US" smtClean="0"/>
              <a:t>3/25/2019</a:t>
            </a:fld>
            <a:endParaRPr lang="en-US"/>
          </a:p>
        </p:txBody>
      </p:sp>
      <p:sp>
        <p:nvSpPr>
          <p:cNvPr id="5" name="Footer Placeholder 4"/>
          <p:cNvSpPr>
            <a:spLocks noGrp="1"/>
          </p:cNvSpPr>
          <p:nvPr>
            <p:ph type="ftr" sz="quarter" idx="11"/>
          </p:nvPr>
        </p:nvSpPr>
        <p:spPr/>
        <p:txBody>
          <a:bodyPr/>
          <a:lstStyle/>
          <a:p>
            <a:r>
              <a:rPr lang="en-US" smtClean="0"/>
              <a:t>http://StuartBuck.com </a:t>
            </a:r>
            <a:endParaRPr lang="en-US"/>
          </a:p>
        </p:txBody>
      </p:sp>
      <p:sp>
        <p:nvSpPr>
          <p:cNvPr id="6" name="Slide Number Placeholder 5"/>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4237107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EDA870-CD98-4AE9-A8D7-3184A7EA48D8}" type="datetime1">
              <a:rPr lang="en-US" smtClean="0"/>
              <a:t>3/25/2019</a:t>
            </a:fld>
            <a:endParaRPr lang="en-US"/>
          </a:p>
        </p:txBody>
      </p:sp>
      <p:sp>
        <p:nvSpPr>
          <p:cNvPr id="5" name="Footer Placeholder 4"/>
          <p:cNvSpPr>
            <a:spLocks noGrp="1"/>
          </p:cNvSpPr>
          <p:nvPr>
            <p:ph type="ftr" sz="quarter" idx="11"/>
          </p:nvPr>
        </p:nvSpPr>
        <p:spPr/>
        <p:txBody>
          <a:bodyPr/>
          <a:lstStyle/>
          <a:p>
            <a:r>
              <a:rPr lang="en-US" smtClean="0"/>
              <a:t>http://StuartBuck.com </a:t>
            </a:r>
            <a:endParaRPr lang="en-US"/>
          </a:p>
        </p:txBody>
      </p:sp>
      <p:sp>
        <p:nvSpPr>
          <p:cNvPr id="6" name="Slide Number Placeholder 5"/>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129902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6AFF1-AF31-4309-886C-2255F1AA2259}" type="datetime1">
              <a:rPr lang="en-US" smtClean="0"/>
              <a:t>3/25/2019</a:t>
            </a:fld>
            <a:endParaRPr lang="en-US"/>
          </a:p>
        </p:txBody>
      </p:sp>
      <p:sp>
        <p:nvSpPr>
          <p:cNvPr id="5" name="Footer Placeholder 4"/>
          <p:cNvSpPr>
            <a:spLocks noGrp="1"/>
          </p:cNvSpPr>
          <p:nvPr>
            <p:ph type="ftr" sz="quarter" idx="11"/>
          </p:nvPr>
        </p:nvSpPr>
        <p:spPr/>
        <p:txBody>
          <a:bodyPr/>
          <a:lstStyle/>
          <a:p>
            <a:r>
              <a:rPr lang="en-US" smtClean="0"/>
              <a:t>http://StuartBuck.com </a:t>
            </a:r>
            <a:endParaRPr lang="en-US"/>
          </a:p>
        </p:txBody>
      </p:sp>
      <p:sp>
        <p:nvSpPr>
          <p:cNvPr id="6" name="Slide Number Placeholder 5"/>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9785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9C12C-19BD-46A2-8123-FAB78E87F923}" type="datetime1">
              <a:rPr lang="en-US" smtClean="0"/>
              <a:t>3/25/2019</a:t>
            </a:fld>
            <a:endParaRPr lang="en-US"/>
          </a:p>
        </p:txBody>
      </p:sp>
      <p:sp>
        <p:nvSpPr>
          <p:cNvPr id="6" name="Footer Placeholder 5"/>
          <p:cNvSpPr>
            <a:spLocks noGrp="1"/>
          </p:cNvSpPr>
          <p:nvPr>
            <p:ph type="ftr" sz="quarter" idx="11"/>
          </p:nvPr>
        </p:nvSpPr>
        <p:spPr/>
        <p:txBody>
          <a:bodyPr/>
          <a:lstStyle/>
          <a:p>
            <a:r>
              <a:rPr lang="en-US" smtClean="0"/>
              <a:t>http://StuartBuck.com </a:t>
            </a:r>
            <a:endParaRPr lang="en-US"/>
          </a:p>
        </p:txBody>
      </p:sp>
      <p:sp>
        <p:nvSpPr>
          <p:cNvPr id="7" name="Slide Number Placeholder 6"/>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30208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B5E368-27AA-416D-A4B7-46D5E4C4D4AE}" type="datetime1">
              <a:rPr lang="en-US" smtClean="0"/>
              <a:t>3/25/2019</a:t>
            </a:fld>
            <a:endParaRPr lang="en-US"/>
          </a:p>
        </p:txBody>
      </p:sp>
      <p:sp>
        <p:nvSpPr>
          <p:cNvPr id="8" name="Footer Placeholder 7"/>
          <p:cNvSpPr>
            <a:spLocks noGrp="1"/>
          </p:cNvSpPr>
          <p:nvPr>
            <p:ph type="ftr" sz="quarter" idx="11"/>
          </p:nvPr>
        </p:nvSpPr>
        <p:spPr/>
        <p:txBody>
          <a:bodyPr/>
          <a:lstStyle/>
          <a:p>
            <a:r>
              <a:rPr lang="en-US" smtClean="0"/>
              <a:t>http://StuartBuck.com </a:t>
            </a:r>
            <a:endParaRPr lang="en-US"/>
          </a:p>
        </p:txBody>
      </p:sp>
      <p:sp>
        <p:nvSpPr>
          <p:cNvPr id="9" name="Slide Number Placeholder 8"/>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2477580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B74753-4774-4B5A-A271-4D95BD3C40CD}" type="datetime1">
              <a:rPr lang="en-US" smtClean="0"/>
              <a:t>3/25/2019</a:t>
            </a:fld>
            <a:endParaRPr lang="en-US"/>
          </a:p>
        </p:txBody>
      </p:sp>
      <p:sp>
        <p:nvSpPr>
          <p:cNvPr id="4" name="Footer Placeholder 3"/>
          <p:cNvSpPr>
            <a:spLocks noGrp="1"/>
          </p:cNvSpPr>
          <p:nvPr>
            <p:ph type="ftr" sz="quarter" idx="11"/>
          </p:nvPr>
        </p:nvSpPr>
        <p:spPr/>
        <p:txBody>
          <a:bodyPr/>
          <a:lstStyle/>
          <a:p>
            <a:r>
              <a:rPr lang="en-US" smtClean="0"/>
              <a:t>http://StuartBuck.com </a:t>
            </a:r>
            <a:endParaRPr lang="en-US"/>
          </a:p>
        </p:txBody>
      </p:sp>
      <p:sp>
        <p:nvSpPr>
          <p:cNvPr id="5" name="Slide Number Placeholder 4"/>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1363890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62305-6F37-432A-9CD9-6F370E7AB52A}" type="datetime1">
              <a:rPr lang="en-US" smtClean="0"/>
              <a:t>3/25/2019</a:t>
            </a:fld>
            <a:endParaRPr lang="en-US"/>
          </a:p>
        </p:txBody>
      </p:sp>
      <p:sp>
        <p:nvSpPr>
          <p:cNvPr id="3" name="Footer Placeholder 2"/>
          <p:cNvSpPr>
            <a:spLocks noGrp="1"/>
          </p:cNvSpPr>
          <p:nvPr>
            <p:ph type="ftr" sz="quarter" idx="11"/>
          </p:nvPr>
        </p:nvSpPr>
        <p:spPr/>
        <p:txBody>
          <a:bodyPr/>
          <a:lstStyle/>
          <a:p>
            <a:r>
              <a:rPr lang="en-US" smtClean="0"/>
              <a:t>http://StuartBuck.com </a:t>
            </a:r>
            <a:endParaRPr lang="en-US"/>
          </a:p>
        </p:txBody>
      </p:sp>
      <p:sp>
        <p:nvSpPr>
          <p:cNvPr id="4" name="Slide Number Placeholder 3"/>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234064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539A1D5-B929-4FCA-A5F8-27E7C714925F}" type="datetime1">
              <a:rPr lang="en-US" smtClean="0"/>
              <a:t>3/25/2019</a:t>
            </a:fld>
            <a:endParaRPr lang="en-US"/>
          </a:p>
        </p:txBody>
      </p:sp>
      <p:sp>
        <p:nvSpPr>
          <p:cNvPr id="6" name="Footer Placeholder 5"/>
          <p:cNvSpPr>
            <a:spLocks noGrp="1"/>
          </p:cNvSpPr>
          <p:nvPr>
            <p:ph type="ftr" sz="quarter" idx="11"/>
          </p:nvPr>
        </p:nvSpPr>
        <p:spPr/>
        <p:txBody>
          <a:bodyPr/>
          <a:lstStyle/>
          <a:p>
            <a:r>
              <a:rPr lang="en-US" smtClean="0"/>
              <a:t>http://StuartBuck.com </a:t>
            </a:r>
            <a:endParaRPr lang="en-US"/>
          </a:p>
        </p:txBody>
      </p:sp>
      <p:sp>
        <p:nvSpPr>
          <p:cNvPr id="7" name="Slide Number Placeholder 6"/>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19640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C757CFB-BC07-4BF6-A9F9-D880807EA8A2}" type="datetime1">
              <a:rPr lang="en-US" smtClean="0"/>
              <a:t>3/25/2019</a:t>
            </a:fld>
            <a:endParaRPr lang="en-US"/>
          </a:p>
        </p:txBody>
      </p:sp>
      <p:sp>
        <p:nvSpPr>
          <p:cNvPr id="6" name="Footer Placeholder 5"/>
          <p:cNvSpPr>
            <a:spLocks noGrp="1"/>
          </p:cNvSpPr>
          <p:nvPr>
            <p:ph type="ftr" sz="quarter" idx="11"/>
          </p:nvPr>
        </p:nvSpPr>
        <p:spPr/>
        <p:txBody>
          <a:bodyPr/>
          <a:lstStyle/>
          <a:p>
            <a:r>
              <a:rPr lang="en-US" smtClean="0"/>
              <a:t>http://StuartBuck.com </a:t>
            </a:r>
            <a:endParaRPr lang="en-US"/>
          </a:p>
        </p:txBody>
      </p:sp>
      <p:sp>
        <p:nvSpPr>
          <p:cNvPr id="7" name="Slide Number Placeholder 6"/>
          <p:cNvSpPr>
            <a:spLocks noGrp="1"/>
          </p:cNvSpPr>
          <p:nvPr>
            <p:ph type="sldNum" sz="quarter" idx="12"/>
          </p:nvPr>
        </p:nvSpPr>
        <p:spPr/>
        <p:txBody>
          <a:bodyPr/>
          <a:lstStyle/>
          <a:p>
            <a:fld id="{90D7F99C-8694-4711-A01B-4853211F4BC7}" type="slidenum">
              <a:rPr lang="en-US" smtClean="0"/>
              <a:pPr/>
              <a:t>‹#›</a:t>
            </a:fld>
            <a:endParaRPr lang="en-US"/>
          </a:p>
        </p:txBody>
      </p:sp>
    </p:spTree>
    <p:extLst>
      <p:ext uri="{BB962C8B-B14F-4D97-AF65-F5344CB8AC3E}">
        <p14:creationId xmlns:p14="http://schemas.microsoft.com/office/powerpoint/2010/main" val="423161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FECA999-A370-45BB-935A-F68A882B5BDB}" type="datetime1">
              <a:rPr lang="en-US" smtClean="0"/>
              <a:t>3/25/2019</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smtClean="0"/>
              <a:t>http://StuartBuck.com </a:t>
            </a: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0D7F99C-8694-4711-A01B-4853211F4BC7}" type="slidenum">
              <a:rPr lang="en-US" smtClean="0"/>
              <a:pPr/>
              <a:t>‹#›</a:t>
            </a:fld>
            <a:endParaRPr lang="en-US"/>
          </a:p>
        </p:txBody>
      </p:sp>
    </p:spTree>
    <p:extLst>
      <p:ext uri="{BB962C8B-B14F-4D97-AF65-F5344CB8AC3E}">
        <p14:creationId xmlns:p14="http://schemas.microsoft.com/office/powerpoint/2010/main" val="308471890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uartbuck.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57200"/>
            <a:ext cx="6858000" cy="2387600"/>
          </a:xfrm>
        </p:spPr>
        <p:txBody>
          <a:bodyPr>
            <a:normAutofit fontScale="90000"/>
          </a:bodyPr>
          <a:lstStyle/>
          <a:p>
            <a:pPr algn="ctr"/>
            <a:r>
              <a:rPr lang="en-US" dirty="0" smtClean="0">
                <a:latin typeface="Adobe Caslon Pro" panose="0205050205050A020403"/>
              </a:rPr>
              <a:t>Reproducibility: </a:t>
            </a:r>
            <a:br>
              <a:rPr lang="en-US" dirty="0" smtClean="0">
                <a:latin typeface="Adobe Caslon Pro" panose="0205050205050A020403"/>
              </a:rPr>
            </a:br>
            <a:r>
              <a:rPr lang="en-US" sz="4900" dirty="0" smtClean="0">
                <a:latin typeface="Adobe Caslon Pro" panose="0205050205050A020403"/>
              </a:rPr>
              <a:t>Why It Matters for Business</a:t>
            </a:r>
            <a:endParaRPr lang="en-US" sz="4900" dirty="0">
              <a:latin typeface="Adobe Caslon Pro" panose="0205050205050A020403"/>
            </a:endParaRPr>
          </a:p>
        </p:txBody>
      </p:sp>
      <p:sp>
        <p:nvSpPr>
          <p:cNvPr id="3" name="Subtitle 2"/>
          <p:cNvSpPr>
            <a:spLocks noGrp="1"/>
          </p:cNvSpPr>
          <p:nvPr>
            <p:ph type="subTitle" idx="1"/>
          </p:nvPr>
        </p:nvSpPr>
        <p:spPr/>
        <p:txBody>
          <a:bodyPr>
            <a:noAutofit/>
          </a:bodyPr>
          <a:lstStyle/>
          <a:p>
            <a:r>
              <a:rPr lang="en-US" sz="3200" dirty="0" smtClean="0">
                <a:latin typeface="Adobe Caslon Pro" panose="0205050205050A020403" pitchFamily="18" charset="0"/>
              </a:rPr>
              <a:t>Stuart Buck</a:t>
            </a:r>
          </a:p>
          <a:p>
            <a:r>
              <a:rPr lang="en-US" sz="2800" dirty="0" smtClean="0">
                <a:latin typeface="Adobe Caslon Pro" panose="0205050205050A020403" pitchFamily="18" charset="0"/>
              </a:rPr>
              <a:t>Vice President of Research, Arnold Ventures</a:t>
            </a:r>
          </a:p>
          <a:p>
            <a:r>
              <a:rPr lang="en-US" sz="2800" dirty="0" smtClean="0">
                <a:latin typeface="Adobe Caslon Pro" panose="0205050205050A020403" pitchFamily="18" charset="0"/>
                <a:hlinkClick r:id="rId2"/>
              </a:rPr>
              <a:t>http://StuartBuck.com</a:t>
            </a:r>
            <a:r>
              <a:rPr lang="en-US" sz="2800" dirty="0" smtClean="0">
                <a:latin typeface="Adobe Caslon Pro" panose="0205050205050A020403" pitchFamily="18" charset="0"/>
              </a:rPr>
              <a:t> </a:t>
            </a:r>
            <a:endParaRPr lang="en-US" sz="2800" dirty="0">
              <a:latin typeface="Adobe Caslon Pro" panose="0205050205050A020403" pitchFamily="18" charset="0"/>
            </a:endParaRPr>
          </a:p>
        </p:txBody>
      </p:sp>
    </p:spTree>
    <p:extLst>
      <p:ext uri="{BB962C8B-B14F-4D97-AF65-F5344CB8AC3E}">
        <p14:creationId xmlns:p14="http://schemas.microsoft.com/office/powerpoint/2010/main" val="2431130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Famous Harvard economists</a:t>
            </a:r>
          </a:p>
          <a:p>
            <a:r>
              <a:rPr lang="en-US" sz="2400" dirty="0" smtClean="0"/>
              <a:t>Widely influential book</a:t>
            </a:r>
          </a:p>
          <a:p>
            <a:r>
              <a:rPr lang="en-US" sz="2400" dirty="0" smtClean="0"/>
              <a:t>Mistakes in a rudimentary Excel chart</a:t>
            </a:r>
          </a:p>
          <a:p>
            <a:endParaRPr lang="en-US" dirty="0" smtClean="0">
              <a:latin typeface="+mj-lt"/>
            </a:endParaRPr>
          </a:p>
          <a:p>
            <a:pPr marL="411480" lvl="1" indent="0">
              <a:buNone/>
            </a:pPr>
            <a:r>
              <a:rPr lang="en-US" dirty="0">
                <a:latin typeface="+mj-lt"/>
              </a:rPr>
              <a:t>	</a:t>
            </a:r>
            <a:r>
              <a:rPr lang="en-US" dirty="0" smtClean="0">
                <a:latin typeface="+mj-lt"/>
              </a:rPr>
              <a:t>			</a:t>
            </a:r>
            <a:endParaRPr lang="en-US" dirty="0">
              <a:latin typeface="+mj-lt"/>
            </a:endParaRPr>
          </a:p>
        </p:txBody>
      </p:sp>
      <p:pic>
        <p:nvPicPr>
          <p:cNvPr id="4" name="Picture 3"/>
          <p:cNvPicPr>
            <a:picLocks noChangeAspect="1"/>
          </p:cNvPicPr>
          <p:nvPr/>
        </p:nvPicPr>
        <p:blipFill>
          <a:blip r:embed="rId3" cstate="print"/>
          <a:stretch>
            <a:fillRect/>
          </a:stretch>
        </p:blipFill>
        <p:spPr>
          <a:xfrm>
            <a:off x="6477000" y="0"/>
            <a:ext cx="2938005" cy="6495230"/>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121962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3039" y="0"/>
            <a:ext cx="9140961" cy="6858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http://StuartBuck.com </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smtClean="0"/>
              <a:t>quote Pete Warden: </a:t>
            </a:r>
            <a:endParaRPr lang="en-US" dirty="0"/>
          </a:p>
        </p:txBody>
      </p:sp>
      <p:sp>
        <p:nvSpPr>
          <p:cNvPr id="3" name="Content Placeholder 2"/>
          <p:cNvSpPr>
            <a:spLocks noGrp="1"/>
          </p:cNvSpPr>
          <p:nvPr>
            <p:ph idx="1"/>
          </p:nvPr>
        </p:nvSpPr>
        <p:spPr/>
        <p:txBody>
          <a:bodyPr>
            <a:normAutofit/>
          </a:bodyPr>
          <a:lstStyle/>
          <a:p>
            <a:r>
              <a:rPr lang="en-US" sz="3200" dirty="0" smtClean="0"/>
              <a:t>“If a researcher </a:t>
            </a:r>
            <a:r>
              <a:rPr lang="en-US" sz="3200" strike="sngStrike" dirty="0" smtClean="0"/>
              <a:t>gets hit by a bus </a:t>
            </a:r>
            <a:r>
              <a:rPr lang="en-US" sz="3200" dirty="0" smtClean="0"/>
              <a:t>founds their own startup, somebody else should be able to step in the next day and train all the models they have created so far, and get the same results.”</a:t>
            </a:r>
          </a:p>
        </p:txBody>
      </p:sp>
      <p:sp>
        <p:nvSpPr>
          <p:cNvPr id="4" name="Footer Placeholder 3"/>
          <p:cNvSpPr>
            <a:spLocks noGrp="1"/>
          </p:cNvSpPr>
          <p:nvPr>
            <p:ph type="ftr" sz="quarter" idx="11"/>
          </p:nvPr>
        </p:nvSpPr>
        <p:spPr/>
        <p:txBody>
          <a:bodyPr/>
          <a:lstStyle/>
          <a:p>
            <a:r>
              <a:rPr lang="en-US" smtClean="0"/>
              <a:t>http://StuartBuck.com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This? </a:t>
            </a:r>
            <a:endParaRPr lang="en-US" dirty="0"/>
          </a:p>
        </p:txBody>
      </p:sp>
      <p:sp>
        <p:nvSpPr>
          <p:cNvPr id="3" name="Content Placeholder 2"/>
          <p:cNvSpPr>
            <a:spLocks noGrp="1"/>
          </p:cNvSpPr>
          <p:nvPr>
            <p:ph idx="1"/>
          </p:nvPr>
        </p:nvSpPr>
        <p:spPr/>
        <p:txBody>
          <a:bodyPr/>
          <a:lstStyle/>
          <a:p>
            <a:pPr marL="36900" indent="0">
              <a:buNone/>
            </a:pPr>
            <a:r>
              <a:rPr lang="en-US" sz="3200" dirty="0" smtClean="0"/>
              <a:t>Many companies </a:t>
            </a:r>
            <a:r>
              <a:rPr lang="en-US" sz="3200" dirty="0" smtClean="0"/>
              <a:t>have best practices in software development (version control, unit testing, using same </a:t>
            </a:r>
            <a:r>
              <a:rPr lang="en-US" sz="3200" dirty="0" smtClean="0"/>
              <a:t>conventions, </a:t>
            </a:r>
            <a:r>
              <a:rPr lang="en-US" sz="3200" dirty="0" smtClean="0"/>
              <a:t>etc.).  </a:t>
            </a:r>
          </a:p>
          <a:p>
            <a:pPr marL="36900" indent="0">
              <a:buNone/>
            </a:pPr>
            <a:endParaRPr lang="en-US" dirty="0"/>
          </a:p>
          <a:p>
            <a:pPr marL="36900" indent="0">
              <a:buNone/>
            </a:pPr>
            <a:endParaRPr lang="en-US" dirty="0"/>
          </a:p>
          <a:p>
            <a:pPr marL="36900" indent="0">
              <a:buNone/>
            </a:pPr>
            <a:endParaRPr lang="en-US"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47936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This? </a:t>
            </a:r>
            <a:endParaRPr lang="en-US" dirty="0"/>
          </a:p>
        </p:txBody>
      </p:sp>
      <p:sp>
        <p:nvSpPr>
          <p:cNvPr id="3" name="Content Placeholder 2"/>
          <p:cNvSpPr>
            <a:spLocks noGrp="1"/>
          </p:cNvSpPr>
          <p:nvPr>
            <p:ph idx="1"/>
          </p:nvPr>
        </p:nvSpPr>
        <p:spPr/>
        <p:txBody>
          <a:bodyPr>
            <a:normAutofit lnSpcReduction="10000"/>
          </a:bodyPr>
          <a:lstStyle/>
          <a:p>
            <a:pPr marL="36900" indent="0">
              <a:buNone/>
            </a:pPr>
            <a:r>
              <a:rPr lang="en-US" sz="2800" dirty="0" smtClean="0"/>
              <a:t>We need best practices for data analysis. </a:t>
            </a:r>
          </a:p>
          <a:p>
            <a:r>
              <a:rPr lang="en-US" sz="2800" dirty="0" smtClean="0"/>
              <a:t>Preserve an unaltered raw dataset in a central location; </a:t>
            </a:r>
          </a:p>
          <a:p>
            <a:r>
              <a:rPr lang="en-US" sz="2800" dirty="0" smtClean="0"/>
              <a:t>Script all data transformations and analysis (no “point and click”)</a:t>
            </a:r>
          </a:p>
          <a:p>
            <a:r>
              <a:rPr lang="en-US" sz="2800" dirty="0" smtClean="0"/>
              <a:t>Document (perhaps in a virtual machine) all software versions and dependencies</a:t>
            </a:r>
          </a:p>
          <a:p>
            <a:r>
              <a:rPr lang="en-US" sz="2800" dirty="0" smtClean="0"/>
              <a:t>Preserve random seeds </a:t>
            </a:r>
          </a:p>
          <a:p>
            <a:pPr marL="36900" indent="0">
              <a:buNone/>
            </a:pPr>
            <a:endParaRPr lang="en-US" dirty="0"/>
          </a:p>
          <a:p>
            <a:pPr marL="36900" indent="0">
              <a:buNone/>
            </a:pPr>
            <a:endParaRPr lang="en-US"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407562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if you MUST use Excel:</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http://StuartBuck.com </a:t>
            </a:r>
            <a:endParaRPr lang="en-US"/>
          </a:p>
        </p:txBody>
      </p:sp>
      <p:pic>
        <p:nvPicPr>
          <p:cNvPr id="6" name="Picture 5"/>
          <p:cNvPicPr>
            <a:picLocks noChangeAspect="1"/>
          </p:cNvPicPr>
          <p:nvPr/>
        </p:nvPicPr>
        <p:blipFill>
          <a:blip r:embed="rId2"/>
          <a:stretch>
            <a:fillRect/>
          </a:stretch>
        </p:blipFill>
        <p:spPr>
          <a:xfrm>
            <a:off x="0" y="1580050"/>
            <a:ext cx="9144000" cy="5277950"/>
          </a:xfrm>
          <a:prstGeom prst="rect">
            <a:avLst/>
          </a:prstGeom>
        </p:spPr>
      </p:pic>
    </p:spTree>
    <p:extLst>
      <p:ext uri="{BB962C8B-B14F-4D97-AF65-F5344CB8AC3E}">
        <p14:creationId xmlns:p14="http://schemas.microsoft.com/office/powerpoint/2010/main" val="415291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Repeatability</a:t>
            </a:r>
            <a:endParaRPr lang="en-US" dirty="0"/>
          </a:p>
        </p:txBody>
      </p:sp>
      <p:sp>
        <p:nvSpPr>
          <p:cNvPr id="3" name="Content Placeholder 2"/>
          <p:cNvSpPr>
            <a:spLocks noGrp="1"/>
          </p:cNvSpPr>
          <p:nvPr>
            <p:ph idx="1"/>
          </p:nvPr>
        </p:nvSpPr>
        <p:spPr/>
        <p:txBody>
          <a:bodyPr/>
          <a:lstStyle/>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2073995"/>
              </p:ext>
            </p:extLst>
          </p:nvPr>
        </p:nvGraphicFramePr>
        <p:xfrm>
          <a:off x="76199" y="1690689"/>
          <a:ext cx="8991602" cy="3567111"/>
        </p:xfrm>
        <a:graphic>
          <a:graphicData uri="http://schemas.openxmlformats.org/drawingml/2006/table">
            <a:tbl>
              <a:tblPr firstRow="1" bandRow="1">
                <a:tableStyleId>{5C22544A-7EE6-4342-B048-85BDC9FD1C3A}</a:tableStyleId>
              </a:tblPr>
              <a:tblGrid>
                <a:gridCol w="2697480">
                  <a:extLst>
                    <a:ext uri="{9D8B030D-6E8A-4147-A177-3AD203B41FA5}">
                      <a16:colId xmlns:a16="http://schemas.microsoft.com/office/drawing/2014/main" val="1802304844"/>
                    </a:ext>
                  </a:extLst>
                </a:gridCol>
                <a:gridCol w="2922271">
                  <a:extLst>
                    <a:ext uri="{9D8B030D-6E8A-4147-A177-3AD203B41FA5}">
                      <a16:colId xmlns:a16="http://schemas.microsoft.com/office/drawing/2014/main" val="4100716176"/>
                    </a:ext>
                  </a:extLst>
                </a:gridCol>
                <a:gridCol w="3371851">
                  <a:extLst>
                    <a:ext uri="{9D8B030D-6E8A-4147-A177-3AD203B41FA5}">
                      <a16:colId xmlns:a16="http://schemas.microsoft.com/office/drawing/2014/main" val="3861718621"/>
                    </a:ext>
                  </a:extLst>
                </a:gridCol>
              </a:tblGrid>
              <a:tr h="957349">
                <a:tc>
                  <a:txBody>
                    <a:bodyPr/>
                    <a:lstStyle/>
                    <a:p>
                      <a:endParaRPr lang="en-US" sz="2000" dirty="0">
                        <a:latin typeface="Adobe Caslon Pro" panose="0205050205050A020403"/>
                      </a:endParaRPr>
                    </a:p>
                  </a:txBody>
                  <a:tcPr/>
                </a:tc>
                <a:tc>
                  <a:txBody>
                    <a:bodyPr/>
                    <a:lstStyle/>
                    <a:p>
                      <a:r>
                        <a:rPr lang="en-US" sz="2000" dirty="0" smtClean="0">
                          <a:solidFill>
                            <a:srgbClr val="FF0000"/>
                          </a:solidFill>
                          <a:latin typeface="Adobe Caslon Pro" panose="0205050205050A020403"/>
                        </a:rPr>
                        <a:t>SAME METHODS/CODE</a:t>
                      </a:r>
                      <a:endParaRPr lang="en-US" sz="2000" dirty="0">
                        <a:solidFill>
                          <a:srgbClr val="FF0000"/>
                        </a:solidFill>
                        <a:latin typeface="Adobe Caslon Pro" panose="0205050205050A020403"/>
                      </a:endParaRPr>
                    </a:p>
                  </a:txBody>
                  <a:tcPr/>
                </a:tc>
                <a:tc>
                  <a:txBody>
                    <a:bodyPr/>
                    <a:lstStyle/>
                    <a:p>
                      <a:r>
                        <a:rPr lang="en-US" sz="2000" dirty="0" smtClean="0">
                          <a:latin typeface="Adobe Caslon Pro" panose="0205050205050A020403"/>
                        </a:rPr>
                        <a:t>DIFFERENT METHODS/CODE</a:t>
                      </a:r>
                      <a:endParaRPr lang="en-US" sz="2000" dirty="0">
                        <a:latin typeface="Adobe Caslon Pro" panose="0205050205050A020403"/>
                      </a:endParaRPr>
                    </a:p>
                  </a:txBody>
                  <a:tcPr/>
                </a:tc>
                <a:extLst>
                  <a:ext uri="{0D108BD9-81ED-4DB2-BD59-A6C34878D82A}">
                    <a16:rowId xmlns:a16="http://schemas.microsoft.com/office/drawing/2014/main" val="3859687876"/>
                  </a:ext>
                </a:extLst>
              </a:tr>
              <a:tr h="957349">
                <a:tc>
                  <a:txBody>
                    <a:bodyPr/>
                    <a:lstStyle/>
                    <a:p>
                      <a:r>
                        <a:rPr lang="en-US" sz="2000" dirty="0" smtClean="0">
                          <a:latin typeface="Adobe Caslon Pro" panose="0205050205050A020403"/>
                        </a:rPr>
                        <a:t>SAME DATA</a:t>
                      </a:r>
                      <a:endParaRPr lang="en-US" sz="2000" dirty="0">
                        <a:latin typeface="Adobe Caslon Pro" panose="0205050205050A020403"/>
                      </a:endParaRPr>
                    </a:p>
                  </a:txBody>
                  <a:tcPr/>
                </a:tc>
                <a:tc>
                  <a:txBody>
                    <a:bodyPr/>
                    <a:lstStyle/>
                    <a:p>
                      <a:r>
                        <a:rPr lang="en-US" sz="2000" dirty="0" smtClean="0">
                          <a:latin typeface="Adobe Caslon Pro" panose="0205050205050A020403"/>
                        </a:rPr>
                        <a:t>Verifiability</a:t>
                      </a:r>
                      <a:endParaRPr lang="en-US" sz="2000" dirty="0">
                        <a:latin typeface="Adobe Caslon Pro" panose="0205050205050A020403"/>
                      </a:endParaRPr>
                    </a:p>
                  </a:txBody>
                  <a:tcPr/>
                </a:tc>
                <a:tc>
                  <a:txBody>
                    <a:bodyPr/>
                    <a:lstStyle/>
                    <a:p>
                      <a:r>
                        <a:rPr lang="en-US" sz="2000" dirty="0" smtClean="0">
                          <a:latin typeface="Adobe Caslon Pro" panose="0205050205050A020403"/>
                        </a:rPr>
                        <a:t>Robustness</a:t>
                      </a:r>
                      <a:endParaRPr lang="en-US" sz="2000" dirty="0">
                        <a:latin typeface="Adobe Caslon Pro" panose="0205050205050A020403"/>
                      </a:endParaRPr>
                    </a:p>
                  </a:txBody>
                  <a:tcPr/>
                </a:tc>
                <a:extLst>
                  <a:ext uri="{0D108BD9-81ED-4DB2-BD59-A6C34878D82A}">
                    <a16:rowId xmlns:a16="http://schemas.microsoft.com/office/drawing/2014/main" val="3687782018"/>
                  </a:ext>
                </a:extLst>
              </a:tr>
              <a:tr h="1652413">
                <a:tc>
                  <a:txBody>
                    <a:bodyPr/>
                    <a:lstStyle/>
                    <a:p>
                      <a:r>
                        <a:rPr lang="en-US" sz="2000" dirty="0" smtClean="0">
                          <a:solidFill>
                            <a:srgbClr val="FF0000"/>
                          </a:solidFill>
                          <a:latin typeface="Adobe Caslon Pro" panose="0205050205050A020403"/>
                        </a:rPr>
                        <a:t>DIFFERENT</a:t>
                      </a:r>
                      <a:r>
                        <a:rPr lang="en-US" sz="2000" baseline="0" dirty="0" smtClean="0">
                          <a:solidFill>
                            <a:srgbClr val="FF0000"/>
                          </a:solidFill>
                          <a:latin typeface="Adobe Caslon Pro" panose="0205050205050A020403"/>
                        </a:rPr>
                        <a:t> DATA</a:t>
                      </a:r>
                      <a:endParaRPr lang="en-US" sz="2000" dirty="0">
                        <a:solidFill>
                          <a:srgbClr val="FF0000"/>
                        </a:solidFill>
                        <a:latin typeface="Adobe Caslon Pro" panose="0205050205050A020403"/>
                      </a:endParaRPr>
                    </a:p>
                  </a:txBody>
                  <a:tcPr/>
                </a:tc>
                <a:tc>
                  <a:txBody>
                    <a:bodyPr/>
                    <a:lstStyle/>
                    <a:p>
                      <a:r>
                        <a:rPr lang="en-US" sz="2000" dirty="0" smtClean="0">
                          <a:solidFill>
                            <a:srgbClr val="FF0000"/>
                          </a:solidFill>
                          <a:latin typeface="Adobe Caslon Pro" panose="0205050205050A020403"/>
                        </a:rPr>
                        <a:t>Repeatability [replication]</a:t>
                      </a:r>
                      <a:endParaRPr lang="en-US" sz="2000" dirty="0">
                        <a:solidFill>
                          <a:srgbClr val="FF0000"/>
                        </a:solidFill>
                        <a:latin typeface="Adobe Caslon Pro" panose="0205050205050A020403"/>
                      </a:endParaRPr>
                    </a:p>
                  </a:txBody>
                  <a:tcPr/>
                </a:tc>
                <a:tc>
                  <a:txBody>
                    <a:bodyPr/>
                    <a:lstStyle/>
                    <a:p>
                      <a:r>
                        <a:rPr lang="en-US" sz="2000" dirty="0" smtClean="0">
                          <a:latin typeface="Adobe Caslon Pro" panose="0205050205050A020403"/>
                        </a:rPr>
                        <a:t>Generalization</a:t>
                      </a:r>
                      <a:endParaRPr lang="en-US" sz="2000" dirty="0">
                        <a:latin typeface="Adobe Caslon Pro" panose="0205050205050A020403"/>
                      </a:endParaRPr>
                    </a:p>
                  </a:txBody>
                  <a:tcPr/>
                </a:tc>
                <a:extLst>
                  <a:ext uri="{0D108BD9-81ED-4DB2-BD59-A6C34878D82A}">
                    <a16:rowId xmlns:a16="http://schemas.microsoft.com/office/drawing/2014/main" val="2156671779"/>
                  </a:ext>
                </a:extLst>
              </a:tr>
            </a:tbl>
          </a:graphicData>
        </a:graphic>
      </p:graphicFrame>
      <p:sp>
        <p:nvSpPr>
          <p:cNvPr id="4" name="Footer Placeholder 3"/>
          <p:cNvSpPr>
            <a:spLocks noGrp="1"/>
          </p:cNvSpPr>
          <p:nvPr>
            <p:ph type="ftr" sz="quarter" idx="11"/>
          </p:nvPr>
        </p:nvSpPr>
        <p:spPr/>
        <p:txBody>
          <a:bodyPr/>
          <a:lstStyle/>
          <a:p>
            <a:r>
              <a:rPr lang="en-US" dirty="0" smtClean="0"/>
              <a:t>http://StuartBuck.com </a:t>
            </a:r>
            <a:endParaRPr lang="en-US" dirty="0"/>
          </a:p>
        </p:txBody>
      </p:sp>
    </p:spTree>
    <p:extLst>
      <p:ext uri="{BB962C8B-B14F-4D97-AF65-F5344CB8AC3E}">
        <p14:creationId xmlns:p14="http://schemas.microsoft.com/office/powerpoint/2010/main" val="143823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Repeatability</a:t>
            </a:r>
            <a:r>
              <a:rPr lang="en-US" sz="7200" dirty="0"/>
              <a:t> </a:t>
            </a:r>
            <a:r>
              <a:rPr lang="en-US" sz="2700" dirty="0"/>
              <a:t>[replication, reproducibility]</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3200" dirty="0"/>
              <a:t>Y</a:t>
            </a:r>
            <a:r>
              <a:rPr lang="en-US" sz="3200" dirty="0" smtClean="0"/>
              <a:t>ou start with the same question/methods/code, but you collect new data or run a new experiment</a:t>
            </a:r>
            <a:endParaRPr lang="en-US" sz="3200"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54891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82842" y="-126892"/>
            <a:ext cx="7170330" cy="699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428887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62000" y="3810000"/>
            <a:ext cx="7764463" cy="270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04800"/>
            <a:ext cx="6442090" cy="316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906559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971800" y="0"/>
            <a:ext cx="3215457" cy="1619379"/>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389285" y="2047839"/>
            <a:ext cx="3762375" cy="1190625"/>
          </a:xfrm>
          <a:prstGeom prst="rect">
            <a:avLst/>
          </a:prstGeom>
        </p:spPr>
      </p:pic>
      <p:sp>
        <p:nvSpPr>
          <p:cNvPr id="4" name="Footer Placeholder 3"/>
          <p:cNvSpPr>
            <a:spLocks noGrp="1"/>
          </p:cNvSpPr>
          <p:nvPr>
            <p:ph type="ftr" sz="quarter" idx="11"/>
          </p:nvPr>
        </p:nvSpPr>
        <p:spPr/>
        <p:txBody>
          <a:bodyPr/>
          <a:lstStyle/>
          <a:p>
            <a:r>
              <a:rPr lang="en-US" smtClean="0"/>
              <a:t>http://StuartBuck.com </a:t>
            </a:r>
            <a:endParaRPr lang="en-US"/>
          </a:p>
        </p:txBody>
      </p:sp>
      <p:pic>
        <p:nvPicPr>
          <p:cNvPr id="6" name="Picture 5"/>
          <p:cNvPicPr>
            <a:picLocks noChangeAspect="1"/>
          </p:cNvPicPr>
          <p:nvPr/>
        </p:nvPicPr>
        <p:blipFill>
          <a:blip r:embed="rId4"/>
          <a:stretch>
            <a:fillRect/>
          </a:stretch>
        </p:blipFill>
        <p:spPr>
          <a:xfrm>
            <a:off x="4996441" y="2478445"/>
            <a:ext cx="3819526" cy="1012404"/>
          </a:xfrm>
          <a:prstGeom prst="rect">
            <a:avLst/>
          </a:prstGeom>
        </p:spPr>
      </p:pic>
      <p:pic>
        <p:nvPicPr>
          <p:cNvPr id="7" name="Picture 6"/>
          <p:cNvPicPr>
            <a:picLocks noChangeAspect="1"/>
          </p:cNvPicPr>
          <p:nvPr/>
        </p:nvPicPr>
        <p:blipFill>
          <a:blip r:embed="rId5"/>
          <a:stretch>
            <a:fillRect/>
          </a:stretch>
        </p:blipFill>
        <p:spPr>
          <a:xfrm>
            <a:off x="389285" y="3813228"/>
            <a:ext cx="4324350" cy="1171575"/>
          </a:xfrm>
          <a:prstGeom prst="rect">
            <a:avLst/>
          </a:prstGeom>
        </p:spPr>
      </p:pic>
      <p:pic>
        <p:nvPicPr>
          <p:cNvPr id="8" name="Picture 7"/>
          <p:cNvPicPr>
            <a:picLocks noChangeAspect="1"/>
          </p:cNvPicPr>
          <p:nvPr/>
        </p:nvPicPr>
        <p:blipFill>
          <a:blip r:embed="rId6"/>
          <a:stretch>
            <a:fillRect/>
          </a:stretch>
        </p:blipFill>
        <p:spPr>
          <a:xfrm>
            <a:off x="5358392" y="4310587"/>
            <a:ext cx="3095625" cy="1104900"/>
          </a:xfrm>
          <a:prstGeom prst="rect">
            <a:avLst/>
          </a:prstGeom>
        </p:spPr>
      </p:pic>
    </p:spTree>
    <p:extLst>
      <p:ext uri="{BB962C8B-B14F-4D97-AF65-F5344CB8AC3E}">
        <p14:creationId xmlns:p14="http://schemas.microsoft.com/office/powerpoint/2010/main" val="120268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90525" y="0"/>
            <a:ext cx="9925050" cy="6858000"/>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772122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dirty="0"/>
          </a:p>
        </p:txBody>
      </p:sp>
      <p:pic>
        <p:nvPicPr>
          <p:cNvPr id="4" name="Content Placeholder 3"/>
          <p:cNvPicPr>
            <a:picLocks noGrp="1" noChangeAspect="1"/>
          </p:cNvPicPr>
          <p:nvPr>
            <p:ph idx="1"/>
          </p:nvPr>
        </p:nvPicPr>
        <p:blipFill>
          <a:blip r:embed="rId3" cstate="print"/>
          <a:stretch>
            <a:fillRect/>
          </a:stretch>
        </p:blipFill>
        <p:spPr>
          <a:xfrm>
            <a:off x="-140566" y="1077240"/>
            <a:ext cx="9417145" cy="4938259"/>
          </a:xfrm>
          <a:prstGeom prst="rect">
            <a:avLst/>
          </a:prstGeom>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56739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81163" y="36007"/>
            <a:ext cx="8981674" cy="6024563"/>
          </a:xfrm>
          <a:prstGeom prst="rect">
            <a:avLst/>
          </a:prstGeom>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200789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this finding repeatable in new data?	</a:t>
            </a:r>
            <a:endParaRPr lang="en-US" dirty="0"/>
          </a:p>
        </p:txBody>
      </p:sp>
      <p:sp>
        <p:nvSpPr>
          <p:cNvPr id="3" name="Content Placeholder 2"/>
          <p:cNvSpPr>
            <a:spLocks noGrp="1"/>
          </p:cNvSpPr>
          <p:nvPr>
            <p:ph idx="1"/>
          </p:nvPr>
        </p:nvSpPr>
        <p:spPr/>
        <p:txBody>
          <a:bodyPr/>
          <a:lstStyle/>
          <a:p>
            <a:pPr marL="0" indent="0">
              <a:buNone/>
            </a:pPr>
            <a:r>
              <a:rPr lang="en-US" dirty="0" smtClean="0"/>
              <a:t>No. </a:t>
            </a:r>
          </a:p>
          <a:p>
            <a:pPr marL="0" indent="0">
              <a:buNone/>
            </a:pPr>
            <a:endParaRPr lang="en-US" dirty="0"/>
          </a:p>
          <a:p>
            <a:pPr marL="0" indent="0">
              <a:buNone/>
            </a:pPr>
            <a:r>
              <a:rPr lang="en-US" dirty="0" smtClean="0"/>
              <a:t>More typical: Recent RCT from New York City involving tutoring in reading. </a:t>
            </a:r>
          </a:p>
          <a:p>
            <a:pPr marL="0" indent="0">
              <a:buNone/>
            </a:pPr>
            <a:endParaRPr lang="en-US" dirty="0"/>
          </a:p>
          <a:p>
            <a:pPr marL="0" indent="0">
              <a:buNone/>
            </a:pPr>
            <a:r>
              <a:rPr lang="en-US" dirty="0" smtClean="0"/>
              <a:t>Effect: 0.09 standard deviations per year.</a:t>
            </a:r>
          </a:p>
          <a:p>
            <a:pPr marL="0" indent="0">
              <a:buNone/>
            </a:pPr>
            <a:endParaRPr lang="en-US" dirty="0"/>
          </a:p>
          <a:p>
            <a:pPr marL="0" indent="0">
              <a:buNone/>
            </a:pPr>
            <a:r>
              <a:rPr lang="en-US" b="1" i="1" dirty="0" smtClean="0"/>
              <a:t>TWENTY-TWO TIMES SMALLER </a:t>
            </a:r>
            <a:r>
              <a:rPr lang="en-US" i="1" dirty="0" smtClean="0"/>
              <a:t>than the effect that Mark Zuckerberg was citing from an obscure 1984 study. </a:t>
            </a:r>
            <a:endParaRPr lang="en-US" i="1"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09570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533400" y="18422"/>
            <a:ext cx="8434387" cy="6934200"/>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30477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283132" y="152400"/>
            <a:ext cx="8225309" cy="1296665"/>
          </a:xfrm>
          <a:prstGeom prst="rect">
            <a:avLst/>
          </a:prstGeom>
        </p:spPr>
      </p:pic>
      <p:sp>
        <p:nvSpPr>
          <p:cNvPr id="3" name="Content Placeholder 2"/>
          <p:cNvSpPr>
            <a:spLocks noGrp="1"/>
          </p:cNvSpPr>
          <p:nvPr>
            <p:ph idx="1"/>
          </p:nvPr>
        </p:nvSpPr>
        <p:spPr>
          <a:xfrm>
            <a:off x="685346" y="1552575"/>
            <a:ext cx="7765322" cy="4058751"/>
          </a:xfrm>
        </p:spPr>
        <p:txBody>
          <a:bodyPr/>
          <a:lstStyle/>
          <a:p>
            <a:endParaRPr lang="en-US" dirty="0"/>
          </a:p>
        </p:txBody>
      </p:sp>
      <p:pic>
        <p:nvPicPr>
          <p:cNvPr id="1026" name="Picture 2" descr="Image result for good to gre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38340"/>
            <a:ext cx="7724775" cy="509587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953476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Repeatability</a:t>
            </a:r>
            <a:endParaRPr lang="en-US" dirty="0"/>
          </a:p>
        </p:txBody>
      </p:sp>
      <p:sp>
        <p:nvSpPr>
          <p:cNvPr id="3" name="Content Placeholder 2"/>
          <p:cNvSpPr>
            <a:spLocks noGrp="1"/>
          </p:cNvSpPr>
          <p:nvPr>
            <p:ph idx="1"/>
          </p:nvPr>
        </p:nvSpPr>
        <p:spPr/>
        <p:txBody>
          <a:bodyPr>
            <a:noAutofit/>
          </a:bodyPr>
          <a:lstStyle/>
          <a:p>
            <a:pPr marL="114300" indent="0">
              <a:buNone/>
            </a:pPr>
            <a:r>
              <a:rPr lang="en-US" sz="2400" dirty="0" smtClean="0">
                <a:latin typeface="+mj-lt"/>
              </a:rPr>
              <a:t>Even by 2008 – seven years after publication – critics pointed out that hardly any of the 11 companies highlighted in </a:t>
            </a:r>
            <a:r>
              <a:rPr lang="en-US" sz="2400" i="1" dirty="0" smtClean="0">
                <a:latin typeface="+mj-lt"/>
              </a:rPr>
              <a:t>Good to Great</a:t>
            </a:r>
            <a:r>
              <a:rPr lang="en-US" sz="2400" dirty="0">
                <a:latin typeface="+mj-lt"/>
              </a:rPr>
              <a:t> </a:t>
            </a:r>
            <a:r>
              <a:rPr lang="en-US" sz="2400" dirty="0" smtClean="0">
                <a:latin typeface="+mj-lt"/>
              </a:rPr>
              <a:t>had continued to do well in the stock market. Some had lost over 80% of their value. </a:t>
            </a:r>
          </a:p>
          <a:p>
            <a:endParaRPr lang="en-US" sz="2400" dirty="0">
              <a:latin typeface="+mj-lt"/>
            </a:endParaRPr>
          </a:p>
          <a:p>
            <a:pPr marL="114300" indent="0">
              <a:buNone/>
            </a:pPr>
            <a:r>
              <a:rPr lang="en-US" sz="2400" dirty="0" err="1" smtClean="0">
                <a:latin typeface="+mj-lt"/>
              </a:rPr>
              <a:t>Neindorf</a:t>
            </a:r>
            <a:r>
              <a:rPr lang="en-US" sz="2400" dirty="0" smtClean="0">
                <a:latin typeface="+mj-lt"/>
              </a:rPr>
              <a:t> and Beck (Academy of Management Perspectives, 2008): </a:t>
            </a:r>
          </a:p>
          <a:p>
            <a:pPr marL="411480" lvl="1" indent="0">
              <a:buNone/>
            </a:pPr>
            <a:r>
              <a:rPr lang="en-US" sz="2400" dirty="0" smtClean="0">
                <a:latin typeface="+mj-lt"/>
              </a:rPr>
              <a:t>“</a:t>
            </a:r>
            <a:r>
              <a:rPr lang="en-US" sz="2400" i="1" dirty="0" smtClean="0">
                <a:latin typeface="+mj-lt"/>
              </a:rPr>
              <a:t>Good to Great</a:t>
            </a:r>
            <a:r>
              <a:rPr lang="en-US" sz="2400" dirty="0" smtClean="0">
                <a:latin typeface="+mj-lt"/>
              </a:rPr>
              <a:t> provides </a:t>
            </a:r>
            <a:r>
              <a:rPr lang="en-US" sz="2400" b="1" dirty="0" smtClean="0">
                <a:latin typeface="+mj-lt"/>
              </a:rPr>
              <a:t>no evidence </a:t>
            </a:r>
            <a:r>
              <a:rPr lang="en-US" sz="2400" dirty="0" smtClean="0">
                <a:latin typeface="+mj-lt"/>
              </a:rPr>
              <a:t>that applying the five principles to other firms or time periods will lead to </a:t>
            </a:r>
            <a:r>
              <a:rPr lang="en-US" sz="2400" b="1" dirty="0" smtClean="0">
                <a:latin typeface="+mj-lt"/>
              </a:rPr>
              <a:t>anything other than average results</a:t>
            </a:r>
            <a:r>
              <a:rPr lang="en-US" sz="2400" dirty="0" smtClean="0">
                <a:latin typeface="+mj-lt"/>
              </a:rPr>
              <a:t>.” </a:t>
            </a:r>
            <a:endParaRPr lang="en-US" sz="2400" dirty="0">
              <a:latin typeface="+mj-lt"/>
            </a:endParaRPr>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43097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3" cstate="print"/>
          <a:stretch>
            <a:fillRect/>
          </a:stretch>
        </p:blipFill>
        <p:spPr>
          <a:xfrm>
            <a:off x="0" y="0"/>
            <a:ext cx="9144000" cy="7500657"/>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865428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57199" y="-76200"/>
            <a:ext cx="9677400" cy="70866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175456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stretch>
            <a:fillRect/>
          </a:stretch>
        </p:blipFill>
        <p:spPr>
          <a:xfrm>
            <a:off x="152400" y="-45098"/>
            <a:ext cx="8763000" cy="6979298"/>
          </a:xfrm>
          <a:prstGeom prst="rect">
            <a:avLst/>
          </a:prstGeom>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129924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Why are we here? </a:t>
            </a:r>
            <a:r>
              <a:rPr lang="en-US" dirty="0">
                <a:latin typeface="Adobe Caslon Pro" panose="0205050205050A020403" pitchFamily="18" charset="0"/>
              </a:rPr>
              <a:t/>
            </a:r>
            <a:br>
              <a:rPr lang="en-US" dirty="0">
                <a:latin typeface="Adobe Caslon Pro" panose="0205050205050A020403" pitchFamily="18" charset="0"/>
              </a:rPr>
            </a:br>
            <a:endParaRPr lang="en-US" sz="4000" dirty="0"/>
          </a:p>
        </p:txBody>
      </p:sp>
      <p:sp>
        <p:nvSpPr>
          <p:cNvPr id="3" name="Content Placeholder 2"/>
          <p:cNvSpPr>
            <a:spLocks noGrp="1"/>
          </p:cNvSpPr>
          <p:nvPr>
            <p:ph idx="1"/>
          </p:nvPr>
        </p:nvSpPr>
        <p:spPr/>
        <p:txBody>
          <a:bodyPr>
            <a:normAutofit/>
          </a:bodyPr>
          <a:lstStyle/>
          <a:p>
            <a:pPr marL="114300" indent="0" algn="ctr">
              <a:buNone/>
            </a:pPr>
            <a:endParaRPr lang="en-US" sz="4000" dirty="0" smtClean="0">
              <a:latin typeface="Baskerville Old Face" panose="02020602080505020303" pitchFamily="18" charset="0"/>
            </a:endParaRPr>
          </a:p>
          <a:p>
            <a:pPr marL="114300" indent="0" algn="ctr">
              <a:buNone/>
            </a:pPr>
            <a:r>
              <a:rPr lang="en-US" sz="3600" dirty="0" smtClean="0"/>
              <a:t>1. Reproducibility crisis in science</a:t>
            </a:r>
          </a:p>
          <a:p>
            <a:pPr marL="114300" indent="0" algn="ctr">
              <a:buNone/>
            </a:pPr>
            <a:endParaRPr lang="en-US" sz="3600" dirty="0"/>
          </a:p>
          <a:p>
            <a:pPr marL="114300" indent="0" algn="ctr">
              <a:buNone/>
            </a:pPr>
            <a:r>
              <a:rPr lang="en-US" sz="3600" dirty="0" smtClean="0"/>
              <a:t>2. What it means for you</a:t>
            </a:r>
            <a:endParaRPr lang="en-US" sz="3600" dirty="0"/>
          </a:p>
        </p:txBody>
      </p:sp>
      <p:sp>
        <p:nvSpPr>
          <p:cNvPr id="4" name="Footer Placeholder 3"/>
          <p:cNvSpPr>
            <a:spLocks noGrp="1"/>
          </p:cNvSpPr>
          <p:nvPr>
            <p:ph type="ftr" sz="quarter" idx="11"/>
          </p:nvPr>
        </p:nvSpPr>
        <p:spPr/>
        <p:txBody>
          <a:bodyPr/>
          <a:lstStyle/>
          <a:p>
            <a:r>
              <a:rPr lang="en-US" sz="1200" dirty="0" smtClean="0"/>
              <a:t>http://StuartBuck.com </a:t>
            </a:r>
            <a:endParaRPr lang="en-US" sz="1200" dirty="0"/>
          </a:p>
        </p:txBody>
      </p:sp>
    </p:spTree>
    <p:extLst>
      <p:ext uri="{BB962C8B-B14F-4D97-AF65-F5344CB8AC3E}">
        <p14:creationId xmlns:p14="http://schemas.microsoft.com/office/powerpoint/2010/main" val="316989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stretch>
            <a:fillRect/>
          </a:stretch>
        </p:blipFill>
        <p:spPr>
          <a:xfrm>
            <a:off x="-152400" y="0"/>
            <a:ext cx="9448800" cy="6858000"/>
          </a:xfrm>
          <a:prstGeom prst="rect">
            <a:avLst/>
          </a:prstGeom>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97738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1675" y="1"/>
            <a:ext cx="9142325" cy="6858000"/>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65480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Problems</a:t>
            </a:r>
            <a:endParaRPr lang="en-US" dirty="0"/>
          </a:p>
        </p:txBody>
      </p:sp>
      <p:sp>
        <p:nvSpPr>
          <p:cNvPr id="3" name="Content Placeholder 2"/>
          <p:cNvSpPr>
            <a:spLocks noGrp="1"/>
          </p:cNvSpPr>
          <p:nvPr>
            <p:ph idx="1"/>
          </p:nvPr>
        </p:nvSpPr>
        <p:spPr/>
        <p:txBody>
          <a:bodyPr/>
          <a:lstStyle/>
          <a:p>
            <a:r>
              <a:rPr lang="en-US" sz="3200" dirty="0" smtClean="0"/>
              <a:t>Too much analytical flexibility</a:t>
            </a:r>
          </a:p>
          <a:p>
            <a:r>
              <a:rPr lang="en-US" sz="3200" dirty="0" smtClean="0"/>
              <a:t>Non-representative samples</a:t>
            </a:r>
          </a:p>
          <a:p>
            <a:r>
              <a:rPr lang="en-US" sz="3200" dirty="0" smtClean="0"/>
              <a:t>Too much flexibility to pick the positive results and leave everything else out</a:t>
            </a:r>
          </a:p>
          <a:p>
            <a:pPr marL="36900" indent="0">
              <a:buNone/>
            </a:pPr>
            <a:endParaRPr lang="en-US"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892579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Solve This?</a:t>
            </a:r>
            <a:endParaRPr lang="en-US" dirty="0"/>
          </a:p>
        </p:txBody>
      </p:sp>
      <p:sp>
        <p:nvSpPr>
          <p:cNvPr id="3" name="Content Placeholder 2"/>
          <p:cNvSpPr>
            <a:spLocks noGrp="1"/>
          </p:cNvSpPr>
          <p:nvPr>
            <p:ph idx="1"/>
          </p:nvPr>
        </p:nvSpPr>
        <p:spPr/>
        <p:txBody>
          <a:bodyPr>
            <a:normAutofit/>
          </a:bodyPr>
          <a:lstStyle/>
          <a:p>
            <a:r>
              <a:rPr lang="en-US" sz="2800" dirty="0" smtClean="0"/>
              <a:t>Preregistration</a:t>
            </a:r>
          </a:p>
          <a:p>
            <a:r>
              <a:rPr lang="en-US" sz="2800" dirty="0" smtClean="0"/>
              <a:t>Blinded analysis</a:t>
            </a:r>
          </a:p>
          <a:p>
            <a:r>
              <a:rPr lang="en-US" sz="2800" dirty="0" smtClean="0"/>
              <a:t>Treat prior findings with appropriate </a:t>
            </a:r>
            <a:r>
              <a:rPr lang="en-US" sz="2800" dirty="0" smtClean="0"/>
              <a:t>skepticism</a:t>
            </a:r>
          </a:p>
          <a:p>
            <a:r>
              <a:rPr lang="en-US" sz="2800" dirty="0" smtClean="0"/>
              <a:t>STOP REWARDING POSITIVE RESULTS</a:t>
            </a:r>
            <a:endParaRPr lang="en-US" sz="2800"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30623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endParaRPr lang="en-US" sz="3200" dirty="0">
              <a:latin typeface="Adobe Caslon Pro" panose="0205050205050A020403" pitchFamily="18" charset="0"/>
            </a:endParaRPr>
          </a:p>
        </p:txBody>
      </p:sp>
      <p:sp>
        <p:nvSpPr>
          <p:cNvPr id="3" name="Content Placeholder 2"/>
          <p:cNvSpPr>
            <a:spLocks noGrp="1"/>
          </p:cNvSpPr>
          <p:nvPr>
            <p:ph idx="1"/>
          </p:nvPr>
        </p:nvSpPr>
        <p:spPr>
          <a:xfrm>
            <a:off x="-24554994" y="-7427399"/>
            <a:ext cx="173775" cy="671757"/>
          </a:xfrm>
        </p:spPr>
        <p:txBody>
          <a:bodyPr/>
          <a:lstStyle/>
          <a:p>
            <a:pPr marL="114300" indent="0">
              <a:buNone/>
            </a:pPr>
            <a:endParaRPr lang="en-US" dirty="0" smtClean="0">
              <a:latin typeface="Adobe Caslon Pro" panose="0205050205050A020403" pitchFamily="18" charset="0"/>
            </a:endParaRPr>
          </a:p>
          <a:p>
            <a:pPr marL="114300" indent="0">
              <a:buNone/>
            </a:pPr>
            <a:endParaRPr lang="en-US" dirty="0" smtClean="0">
              <a:latin typeface="Adobe Caslon Pro" panose="0205050205050A020403" pitchFamily="18" charset="0"/>
            </a:endParaRPr>
          </a:p>
          <a:p>
            <a:pPr marL="114300" indent="0">
              <a:buNone/>
            </a:pPr>
            <a:endParaRPr lang="en-US" dirty="0">
              <a:latin typeface="Adobe Caslon Pro" panose="0205050205050A020403" pitchFamily="18" charset="0"/>
            </a:endParaRPr>
          </a:p>
        </p:txBody>
      </p:sp>
      <p:pic>
        <p:nvPicPr>
          <p:cNvPr id="1026" name="Picture 2" descr="https://journals.plos.org/plosone/article/figure/image?size=large&amp;id=10.1371/journal.pone.0132382.g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7"/>
            <a:ext cx="9144000" cy="690754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995518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endParaRPr lang="en-US" sz="3200" dirty="0">
              <a:latin typeface="Adobe Caslon Pro" panose="0205050205050A020403" pitchFamily="18" charset="0"/>
            </a:endParaRPr>
          </a:p>
        </p:txBody>
      </p:sp>
      <p:sp>
        <p:nvSpPr>
          <p:cNvPr id="3" name="Content Placeholder 2"/>
          <p:cNvSpPr>
            <a:spLocks noGrp="1"/>
          </p:cNvSpPr>
          <p:nvPr>
            <p:ph idx="1"/>
          </p:nvPr>
        </p:nvSpPr>
        <p:spPr/>
        <p:txBody>
          <a:bodyPr/>
          <a:lstStyle/>
          <a:p>
            <a:pPr marL="114300" indent="0">
              <a:buNone/>
            </a:pPr>
            <a:endParaRPr lang="en-US" dirty="0" smtClean="0">
              <a:latin typeface="Adobe Caslon Pro" panose="0205050205050A020403"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
            <a:ext cx="96577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423719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cstate="print"/>
          <a:stretch>
            <a:fillRect/>
          </a:stretch>
        </p:blipFill>
        <p:spPr>
          <a:xfrm>
            <a:off x="685346" y="35169"/>
            <a:ext cx="7839075" cy="6796262"/>
          </a:xfrm>
          <a:prstGeom prst="rect">
            <a:avLst/>
          </a:prstGeom>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568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a:t>
            </a:r>
            <a:endParaRPr lang="en-US" dirty="0"/>
          </a:p>
        </p:txBody>
      </p:sp>
      <p:sp>
        <p:nvSpPr>
          <p:cNvPr id="3" name="Content Placeholder 2"/>
          <p:cNvSpPr>
            <a:spLocks noGrp="1"/>
          </p:cNvSpPr>
          <p:nvPr>
            <p:ph idx="1"/>
          </p:nvPr>
        </p:nvSpPr>
        <p:spPr/>
        <p:txBody>
          <a:bodyPr/>
          <a:lstStyle/>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2073995"/>
              </p:ext>
            </p:extLst>
          </p:nvPr>
        </p:nvGraphicFramePr>
        <p:xfrm>
          <a:off x="76199" y="1690689"/>
          <a:ext cx="8991602" cy="3567111"/>
        </p:xfrm>
        <a:graphic>
          <a:graphicData uri="http://schemas.openxmlformats.org/drawingml/2006/table">
            <a:tbl>
              <a:tblPr firstRow="1" bandRow="1">
                <a:tableStyleId>{5C22544A-7EE6-4342-B048-85BDC9FD1C3A}</a:tableStyleId>
              </a:tblPr>
              <a:tblGrid>
                <a:gridCol w="2697480">
                  <a:extLst>
                    <a:ext uri="{9D8B030D-6E8A-4147-A177-3AD203B41FA5}">
                      <a16:colId xmlns:a16="http://schemas.microsoft.com/office/drawing/2014/main" val="1802304844"/>
                    </a:ext>
                  </a:extLst>
                </a:gridCol>
                <a:gridCol w="2922271">
                  <a:extLst>
                    <a:ext uri="{9D8B030D-6E8A-4147-A177-3AD203B41FA5}">
                      <a16:colId xmlns:a16="http://schemas.microsoft.com/office/drawing/2014/main" val="4100716176"/>
                    </a:ext>
                  </a:extLst>
                </a:gridCol>
                <a:gridCol w="3371851">
                  <a:extLst>
                    <a:ext uri="{9D8B030D-6E8A-4147-A177-3AD203B41FA5}">
                      <a16:colId xmlns:a16="http://schemas.microsoft.com/office/drawing/2014/main" val="3861718621"/>
                    </a:ext>
                  </a:extLst>
                </a:gridCol>
              </a:tblGrid>
              <a:tr h="957349">
                <a:tc>
                  <a:txBody>
                    <a:bodyPr/>
                    <a:lstStyle/>
                    <a:p>
                      <a:endParaRPr lang="en-US" sz="2000" dirty="0">
                        <a:latin typeface="Adobe Caslon Pro" panose="0205050205050A020403"/>
                      </a:endParaRPr>
                    </a:p>
                  </a:txBody>
                  <a:tcPr/>
                </a:tc>
                <a:tc>
                  <a:txBody>
                    <a:bodyPr/>
                    <a:lstStyle/>
                    <a:p>
                      <a:r>
                        <a:rPr lang="en-US" sz="2000" dirty="0" smtClean="0">
                          <a:latin typeface="Adobe Caslon Pro" panose="0205050205050A020403"/>
                        </a:rPr>
                        <a:t>SAME METHODS/CODE</a:t>
                      </a:r>
                      <a:endParaRPr lang="en-US" sz="2000" dirty="0">
                        <a:latin typeface="Adobe Caslon Pro" panose="0205050205050A020403"/>
                      </a:endParaRPr>
                    </a:p>
                  </a:txBody>
                  <a:tcPr/>
                </a:tc>
                <a:tc>
                  <a:txBody>
                    <a:bodyPr/>
                    <a:lstStyle/>
                    <a:p>
                      <a:r>
                        <a:rPr lang="en-US" sz="2000" dirty="0" smtClean="0">
                          <a:solidFill>
                            <a:srgbClr val="FF0000"/>
                          </a:solidFill>
                          <a:latin typeface="Adobe Caslon Pro" panose="0205050205050A020403"/>
                        </a:rPr>
                        <a:t>DIFFERENT METHODS/CODE</a:t>
                      </a:r>
                      <a:endParaRPr lang="en-US" sz="2000" dirty="0">
                        <a:solidFill>
                          <a:srgbClr val="FF0000"/>
                        </a:solidFill>
                        <a:latin typeface="Adobe Caslon Pro" panose="0205050205050A020403"/>
                      </a:endParaRPr>
                    </a:p>
                  </a:txBody>
                  <a:tcPr/>
                </a:tc>
                <a:extLst>
                  <a:ext uri="{0D108BD9-81ED-4DB2-BD59-A6C34878D82A}">
                    <a16:rowId xmlns:a16="http://schemas.microsoft.com/office/drawing/2014/main" val="3859687876"/>
                  </a:ext>
                </a:extLst>
              </a:tr>
              <a:tr h="957349">
                <a:tc>
                  <a:txBody>
                    <a:bodyPr/>
                    <a:lstStyle/>
                    <a:p>
                      <a:r>
                        <a:rPr lang="en-US" sz="2000" dirty="0" smtClean="0">
                          <a:solidFill>
                            <a:srgbClr val="FF0000"/>
                          </a:solidFill>
                          <a:latin typeface="Adobe Caslon Pro" panose="0205050205050A020403"/>
                        </a:rPr>
                        <a:t>SAME DATA</a:t>
                      </a:r>
                      <a:endParaRPr lang="en-US" sz="2000" dirty="0">
                        <a:solidFill>
                          <a:srgbClr val="FF0000"/>
                        </a:solidFill>
                        <a:latin typeface="Adobe Caslon Pro" panose="0205050205050A020403"/>
                      </a:endParaRPr>
                    </a:p>
                  </a:txBody>
                  <a:tcPr/>
                </a:tc>
                <a:tc>
                  <a:txBody>
                    <a:bodyPr/>
                    <a:lstStyle/>
                    <a:p>
                      <a:r>
                        <a:rPr lang="en-US" sz="2000" dirty="0" smtClean="0">
                          <a:solidFill>
                            <a:schemeClr val="bg1"/>
                          </a:solidFill>
                          <a:latin typeface="Adobe Caslon Pro" panose="0205050205050A020403"/>
                        </a:rPr>
                        <a:t>Verifiability</a:t>
                      </a:r>
                      <a:endParaRPr lang="en-US" sz="2000" dirty="0">
                        <a:solidFill>
                          <a:schemeClr val="bg1"/>
                        </a:solidFill>
                        <a:latin typeface="Adobe Caslon Pro" panose="0205050205050A020403"/>
                      </a:endParaRPr>
                    </a:p>
                  </a:txBody>
                  <a:tcPr/>
                </a:tc>
                <a:tc>
                  <a:txBody>
                    <a:bodyPr/>
                    <a:lstStyle/>
                    <a:p>
                      <a:r>
                        <a:rPr lang="en-US" sz="2000" dirty="0" smtClean="0">
                          <a:solidFill>
                            <a:srgbClr val="FF0000"/>
                          </a:solidFill>
                          <a:latin typeface="Adobe Caslon Pro" panose="0205050205050A020403"/>
                        </a:rPr>
                        <a:t>Robustness</a:t>
                      </a:r>
                      <a:endParaRPr lang="en-US" sz="2000" dirty="0">
                        <a:solidFill>
                          <a:srgbClr val="FF0000"/>
                        </a:solidFill>
                        <a:latin typeface="Adobe Caslon Pro" panose="0205050205050A020403"/>
                      </a:endParaRPr>
                    </a:p>
                  </a:txBody>
                  <a:tcPr/>
                </a:tc>
                <a:extLst>
                  <a:ext uri="{0D108BD9-81ED-4DB2-BD59-A6C34878D82A}">
                    <a16:rowId xmlns:a16="http://schemas.microsoft.com/office/drawing/2014/main" val="3687782018"/>
                  </a:ext>
                </a:extLst>
              </a:tr>
              <a:tr h="1652413">
                <a:tc>
                  <a:txBody>
                    <a:bodyPr/>
                    <a:lstStyle/>
                    <a:p>
                      <a:r>
                        <a:rPr lang="en-US" sz="2000" dirty="0" smtClean="0">
                          <a:latin typeface="Adobe Caslon Pro" panose="0205050205050A020403"/>
                        </a:rPr>
                        <a:t>DIFFERENT</a:t>
                      </a:r>
                      <a:r>
                        <a:rPr lang="en-US" sz="2000" baseline="0" dirty="0" smtClean="0">
                          <a:latin typeface="Adobe Caslon Pro" panose="0205050205050A020403"/>
                        </a:rPr>
                        <a:t> DATA</a:t>
                      </a:r>
                      <a:endParaRPr lang="en-US" sz="2000" dirty="0">
                        <a:latin typeface="Adobe Caslon Pro" panose="0205050205050A020403"/>
                      </a:endParaRPr>
                    </a:p>
                  </a:txBody>
                  <a:tcPr/>
                </a:tc>
                <a:tc>
                  <a:txBody>
                    <a:bodyPr/>
                    <a:lstStyle/>
                    <a:p>
                      <a:r>
                        <a:rPr lang="en-US" sz="2000" dirty="0" smtClean="0">
                          <a:latin typeface="Adobe Caslon Pro" panose="0205050205050A020403"/>
                        </a:rPr>
                        <a:t>Repeatability [replication]</a:t>
                      </a:r>
                      <a:endParaRPr lang="en-US" sz="2000" dirty="0">
                        <a:latin typeface="Adobe Caslon Pro" panose="0205050205050A020403"/>
                      </a:endParaRPr>
                    </a:p>
                  </a:txBody>
                  <a:tcPr/>
                </a:tc>
                <a:tc>
                  <a:txBody>
                    <a:bodyPr/>
                    <a:lstStyle/>
                    <a:p>
                      <a:r>
                        <a:rPr lang="en-US" sz="2000" dirty="0" smtClean="0">
                          <a:latin typeface="Adobe Caslon Pro" panose="0205050205050A020403"/>
                        </a:rPr>
                        <a:t>Generalization</a:t>
                      </a:r>
                      <a:endParaRPr lang="en-US" sz="2000" dirty="0">
                        <a:latin typeface="Adobe Caslon Pro" panose="0205050205050A020403"/>
                      </a:endParaRPr>
                    </a:p>
                  </a:txBody>
                  <a:tcPr/>
                </a:tc>
                <a:extLst>
                  <a:ext uri="{0D108BD9-81ED-4DB2-BD59-A6C34878D82A}">
                    <a16:rowId xmlns:a16="http://schemas.microsoft.com/office/drawing/2014/main" val="2156671779"/>
                  </a:ext>
                </a:extLst>
              </a:tr>
            </a:tbl>
          </a:graphicData>
        </a:graphic>
      </p:graphicFrame>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438234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a:t>
            </a:r>
            <a:r>
              <a:rPr lang="en-US" sz="2400" dirty="0" smtClean="0"/>
              <a:t>[same data, new methods/code]</a:t>
            </a:r>
            <a:endParaRPr lang="en-US" sz="2400" dirty="0"/>
          </a:p>
        </p:txBody>
      </p:sp>
      <p:sp>
        <p:nvSpPr>
          <p:cNvPr id="3" name="Content Placeholder 2"/>
          <p:cNvSpPr>
            <a:spLocks noGrp="1"/>
          </p:cNvSpPr>
          <p:nvPr>
            <p:ph idx="1"/>
          </p:nvPr>
        </p:nvSpPr>
        <p:spPr/>
        <p:txBody>
          <a:bodyPr/>
          <a:lstStyle/>
          <a:p>
            <a:pPr marL="36900" indent="0">
              <a:buNone/>
            </a:pPr>
            <a:endParaRPr lang="en-US" dirty="0"/>
          </a:p>
          <a:p>
            <a:pPr marL="36900" indent="0">
              <a:buNone/>
            </a:pPr>
            <a:endParaRPr lang="en-US" dirty="0" smtClean="0"/>
          </a:p>
          <a:p>
            <a:pPr marL="36900" indent="0">
              <a:buNone/>
            </a:pPr>
            <a:r>
              <a:rPr lang="en-US" sz="3200" dirty="0" smtClean="0"/>
              <a:t>Key problem here: Even with the same data and the same question, there are many different ways to analyze it, to set up a statistical model, etc.  </a:t>
            </a:r>
            <a:endParaRPr lang="en-US" sz="3200"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186605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stretch>
            <a:fillRect/>
          </a:stretch>
        </p:blipFill>
        <p:spPr>
          <a:xfrm>
            <a:off x="-152400" y="0"/>
            <a:ext cx="9899625" cy="6857999"/>
          </a:xfrm>
          <a:prstGeom prst="rect">
            <a:avLst/>
          </a:prstGeom>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36262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Whom Does This Matter?</a:t>
            </a:r>
            <a:endParaRPr lang="en-US" dirty="0"/>
          </a:p>
        </p:txBody>
      </p:sp>
      <p:sp>
        <p:nvSpPr>
          <p:cNvPr id="3" name="Content Placeholder 2"/>
          <p:cNvSpPr>
            <a:spLocks noGrp="1"/>
          </p:cNvSpPr>
          <p:nvPr>
            <p:ph idx="1"/>
          </p:nvPr>
        </p:nvSpPr>
        <p:spPr/>
        <p:txBody>
          <a:bodyPr/>
          <a:lstStyle/>
          <a:p>
            <a:pPr marL="36900" indent="0">
              <a:buNone/>
            </a:pPr>
            <a:r>
              <a:rPr lang="en-US" sz="2400" dirty="0" smtClean="0"/>
              <a:t>If you: </a:t>
            </a:r>
          </a:p>
          <a:p>
            <a:pPr>
              <a:buFont typeface="Arial" panose="020B0604020202020204" pitchFamily="34" charset="0"/>
              <a:buChar char="•"/>
            </a:pPr>
            <a:r>
              <a:rPr lang="en-US" sz="2400" dirty="0" smtClean="0"/>
              <a:t>Run experiments on marketing materials, websites, etc.;</a:t>
            </a:r>
          </a:p>
          <a:p>
            <a:pPr>
              <a:buFont typeface="Arial" panose="020B0604020202020204" pitchFamily="34" charset="0"/>
              <a:buChar char="•"/>
            </a:pPr>
            <a:r>
              <a:rPr lang="en-US" sz="2400" dirty="0" smtClean="0"/>
              <a:t>Analyze data on past hires to figure out whom to interview in the future;</a:t>
            </a:r>
          </a:p>
          <a:p>
            <a:pPr>
              <a:buFont typeface="Arial" panose="020B0604020202020204" pitchFamily="34" charset="0"/>
              <a:buChar char="•"/>
            </a:pPr>
            <a:r>
              <a:rPr lang="en-US" sz="2400" dirty="0" smtClean="0"/>
              <a:t>Analyze data to do market segmentation, determine credit risks, etc.;</a:t>
            </a:r>
          </a:p>
          <a:p>
            <a:pPr>
              <a:buFont typeface="Arial" panose="020B0604020202020204" pitchFamily="34" charset="0"/>
              <a:buChar char="•"/>
            </a:pPr>
            <a:r>
              <a:rPr lang="en-US" sz="2400" dirty="0" smtClean="0"/>
              <a:t>Have any direct reports who do the above;</a:t>
            </a:r>
          </a:p>
          <a:p>
            <a:pPr marL="36900" indent="0">
              <a:buNone/>
            </a:pPr>
            <a:r>
              <a:rPr lang="en-US" sz="2400" dirty="0" smtClean="0"/>
              <a:t>You need to be given </a:t>
            </a:r>
            <a:r>
              <a:rPr lang="en-US" sz="2400" i="1" dirty="0" smtClean="0"/>
              <a:t>accurate</a:t>
            </a:r>
            <a:r>
              <a:rPr lang="en-US" sz="2400" dirty="0" smtClean="0"/>
              <a:t> and </a:t>
            </a:r>
            <a:r>
              <a:rPr lang="en-US" sz="2400" i="1" dirty="0" smtClean="0"/>
              <a:t>reproducible</a:t>
            </a:r>
            <a:r>
              <a:rPr lang="en-US" sz="2400" dirty="0" smtClean="0"/>
              <a:t> information. </a:t>
            </a:r>
          </a:p>
          <a:p>
            <a:pPr>
              <a:buFont typeface="Arial" panose="020B0604020202020204" pitchFamily="34" charset="0"/>
              <a:buChar char="•"/>
            </a:pPr>
            <a:endParaRPr lang="en-US" sz="2400" dirty="0" smtClean="0"/>
          </a:p>
          <a:p>
            <a:pPr>
              <a:buFont typeface="Arial" panose="020B0604020202020204" pitchFamily="34" charset="0"/>
              <a:buChar char="•"/>
            </a:pPr>
            <a:endParaRPr lang="en-US" sz="2400" dirty="0" smtClean="0"/>
          </a:p>
          <a:p>
            <a:pPr marL="36900" indent="0">
              <a:buNone/>
            </a:pPr>
            <a:endParaRPr lang="en-US" sz="2400" dirty="0" smtClean="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419137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r>
              <a:rPr lang="en-US" sz="3200" dirty="0" smtClean="0">
                <a:latin typeface="Adobe Caslon Pro" panose="0205050205050A020403" pitchFamily="18" charset="0"/>
              </a:rPr>
              <a:t>How Do We Solve This?</a:t>
            </a:r>
            <a:endParaRPr lang="en-US" sz="3200" dirty="0">
              <a:latin typeface="Adobe Caslon Pro" panose="0205050205050A020403" pitchFamily="18" charset="0"/>
            </a:endParaRPr>
          </a:p>
        </p:txBody>
      </p:sp>
      <p:sp>
        <p:nvSpPr>
          <p:cNvPr id="3" name="Content Placeholder 2"/>
          <p:cNvSpPr>
            <a:spLocks noGrp="1"/>
          </p:cNvSpPr>
          <p:nvPr>
            <p:ph idx="1"/>
          </p:nvPr>
        </p:nvSpPr>
        <p:spPr/>
        <p:txBody>
          <a:bodyPr/>
          <a:lstStyle/>
          <a:p>
            <a:pPr marL="114300" indent="0">
              <a:buNone/>
            </a:pPr>
            <a:endParaRPr lang="en-US" sz="1400" dirty="0">
              <a:latin typeface="Adobe Caslon Pro" panose="0205050205050A020403" pitchFamily="18" charset="0"/>
            </a:endParaRPr>
          </a:p>
          <a:p>
            <a:pPr marL="114300" indent="0">
              <a:buNone/>
            </a:pPr>
            <a:endParaRPr lang="en-US" sz="1400" dirty="0" smtClean="0">
              <a:latin typeface="Adobe Caslon Pro" panose="0205050205050A020403" pitchFamily="18" charset="0"/>
            </a:endParaRPr>
          </a:p>
          <a:p>
            <a:pPr marL="114300" indent="0">
              <a:buNone/>
            </a:pPr>
            <a:endParaRPr lang="en-US" dirty="0">
              <a:latin typeface="Adobe Caslon Pro" panose="0205050205050A020403" pitchFamily="18" charset="0"/>
            </a:endParaRPr>
          </a:p>
        </p:txBody>
      </p:sp>
      <p:sp>
        <p:nvSpPr>
          <p:cNvPr id="4" name="Footer Placeholder 3"/>
          <p:cNvSpPr>
            <a:spLocks noGrp="1"/>
          </p:cNvSpPr>
          <p:nvPr>
            <p:ph type="ftr" sz="quarter" idx="11"/>
          </p:nvPr>
        </p:nvSpPr>
        <p:spPr/>
        <p:txBody>
          <a:bodyPr/>
          <a:lstStyle/>
          <a:p>
            <a:r>
              <a:rPr lang="en-US" smtClean="0"/>
              <a:t>http://StuartBuck.com </a:t>
            </a:r>
            <a:endParaRPr lang="en-US"/>
          </a:p>
        </p:txBody>
      </p:sp>
      <p:sp>
        <p:nvSpPr>
          <p:cNvPr id="5" name="TextBox 4"/>
          <p:cNvSpPr txBox="1"/>
          <p:nvPr/>
        </p:nvSpPr>
        <p:spPr>
          <a:xfrm>
            <a:off x="2438400" y="2057400"/>
            <a:ext cx="3990644" cy="1815882"/>
          </a:xfrm>
          <a:prstGeom prst="rect">
            <a:avLst/>
          </a:prstGeom>
          <a:noFill/>
        </p:spPr>
        <p:txBody>
          <a:bodyPr wrap="none" rtlCol="0">
            <a:spAutoFit/>
          </a:bodyPr>
          <a:lstStyle/>
          <a:p>
            <a:endParaRPr lang="en-US" dirty="0"/>
          </a:p>
          <a:p>
            <a:endParaRPr lang="en-US" dirty="0" smtClean="0"/>
          </a:p>
          <a:p>
            <a:endParaRPr lang="en-US" dirty="0"/>
          </a:p>
          <a:p>
            <a:r>
              <a:rPr lang="en-US" sz="4000" dirty="0" smtClean="0"/>
              <a:t>Multiple analyses</a:t>
            </a:r>
          </a:p>
          <a:p>
            <a:endParaRPr lang="en-US" dirty="0"/>
          </a:p>
        </p:txBody>
      </p:sp>
    </p:spTree>
    <p:extLst>
      <p:ext uri="{BB962C8B-B14F-4D97-AF65-F5344CB8AC3E}">
        <p14:creationId xmlns:p14="http://schemas.microsoft.com/office/powerpoint/2010/main" val="3104433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304800" y="0"/>
            <a:ext cx="9612731" cy="6858000"/>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042107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06370" y="0"/>
            <a:ext cx="9723304" cy="6781800"/>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798442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endParaRPr lang="en-US" sz="3200" dirty="0">
              <a:latin typeface="Adobe Caslon Pro" panose="0205050205050A020403" pitchFamily="18" charset="0"/>
            </a:endParaRPr>
          </a:p>
        </p:txBody>
      </p:sp>
      <p:sp>
        <p:nvSpPr>
          <p:cNvPr id="3" name="Content Placeholder 2"/>
          <p:cNvSpPr>
            <a:spLocks noGrp="1"/>
          </p:cNvSpPr>
          <p:nvPr>
            <p:ph idx="1"/>
          </p:nvPr>
        </p:nvSpPr>
        <p:spPr/>
        <p:txBody>
          <a:bodyPr/>
          <a:lstStyle/>
          <a:p>
            <a:pPr marL="114300" indent="0">
              <a:buNone/>
            </a:pPr>
            <a:endParaRPr lang="en-US" sz="1400" dirty="0">
              <a:latin typeface="Adobe Caslon Pro" panose="0205050205050A020403" pitchFamily="18" charset="0"/>
            </a:endParaRPr>
          </a:p>
          <a:p>
            <a:pPr marL="114300" indent="0">
              <a:buNone/>
            </a:pPr>
            <a:endParaRPr lang="en-US" sz="1400" dirty="0" smtClean="0">
              <a:latin typeface="Adobe Caslon Pro" panose="0205050205050A020403" pitchFamily="18" charset="0"/>
            </a:endParaRPr>
          </a:p>
          <a:p>
            <a:pPr marL="114300" indent="0">
              <a:buNone/>
            </a:pPr>
            <a:endParaRPr lang="en-US" dirty="0">
              <a:latin typeface="Adobe Caslon Pro" panose="0205050205050A020403" pitchFamily="18" charset="0"/>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00" y="304800"/>
            <a:ext cx="10154414" cy="606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51287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Generalizability</a:t>
            </a:r>
            <a:endParaRPr lang="en-US" dirty="0"/>
          </a:p>
        </p:txBody>
      </p:sp>
      <p:sp>
        <p:nvSpPr>
          <p:cNvPr id="3" name="Content Placeholder 2"/>
          <p:cNvSpPr>
            <a:spLocks noGrp="1"/>
          </p:cNvSpPr>
          <p:nvPr>
            <p:ph idx="1"/>
          </p:nvPr>
        </p:nvSpPr>
        <p:spPr/>
        <p:txBody>
          <a:bodyPr/>
          <a:lstStyle/>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2073995"/>
              </p:ext>
            </p:extLst>
          </p:nvPr>
        </p:nvGraphicFramePr>
        <p:xfrm>
          <a:off x="76199" y="1690689"/>
          <a:ext cx="8991602" cy="3567111"/>
        </p:xfrm>
        <a:graphic>
          <a:graphicData uri="http://schemas.openxmlformats.org/drawingml/2006/table">
            <a:tbl>
              <a:tblPr firstRow="1" bandRow="1">
                <a:tableStyleId>{5C22544A-7EE6-4342-B048-85BDC9FD1C3A}</a:tableStyleId>
              </a:tblPr>
              <a:tblGrid>
                <a:gridCol w="2697480">
                  <a:extLst>
                    <a:ext uri="{9D8B030D-6E8A-4147-A177-3AD203B41FA5}">
                      <a16:colId xmlns:a16="http://schemas.microsoft.com/office/drawing/2014/main" val="1802304844"/>
                    </a:ext>
                  </a:extLst>
                </a:gridCol>
                <a:gridCol w="2922271">
                  <a:extLst>
                    <a:ext uri="{9D8B030D-6E8A-4147-A177-3AD203B41FA5}">
                      <a16:colId xmlns:a16="http://schemas.microsoft.com/office/drawing/2014/main" val="4100716176"/>
                    </a:ext>
                  </a:extLst>
                </a:gridCol>
                <a:gridCol w="3371851">
                  <a:extLst>
                    <a:ext uri="{9D8B030D-6E8A-4147-A177-3AD203B41FA5}">
                      <a16:colId xmlns:a16="http://schemas.microsoft.com/office/drawing/2014/main" val="3861718621"/>
                    </a:ext>
                  </a:extLst>
                </a:gridCol>
              </a:tblGrid>
              <a:tr h="957349">
                <a:tc>
                  <a:txBody>
                    <a:bodyPr/>
                    <a:lstStyle/>
                    <a:p>
                      <a:endParaRPr lang="en-US" sz="2000" dirty="0">
                        <a:latin typeface="Adobe Caslon Pro" panose="0205050205050A020403"/>
                      </a:endParaRPr>
                    </a:p>
                  </a:txBody>
                  <a:tcPr/>
                </a:tc>
                <a:tc>
                  <a:txBody>
                    <a:bodyPr/>
                    <a:lstStyle/>
                    <a:p>
                      <a:r>
                        <a:rPr lang="en-US" sz="2000" dirty="0" smtClean="0">
                          <a:latin typeface="Adobe Caslon Pro" panose="0205050205050A020403"/>
                        </a:rPr>
                        <a:t>SAME METHODS/CODE</a:t>
                      </a:r>
                      <a:endParaRPr lang="en-US" sz="2000" dirty="0">
                        <a:latin typeface="Adobe Caslon Pro" panose="0205050205050A020403"/>
                      </a:endParaRPr>
                    </a:p>
                  </a:txBody>
                  <a:tcPr/>
                </a:tc>
                <a:tc>
                  <a:txBody>
                    <a:bodyPr/>
                    <a:lstStyle/>
                    <a:p>
                      <a:r>
                        <a:rPr lang="en-US" sz="2000" dirty="0" smtClean="0">
                          <a:solidFill>
                            <a:srgbClr val="FF0000"/>
                          </a:solidFill>
                          <a:latin typeface="Adobe Caslon Pro" panose="0205050205050A020403"/>
                        </a:rPr>
                        <a:t>DIFFERENT METHODS/CODE</a:t>
                      </a:r>
                      <a:endParaRPr lang="en-US" sz="2000" dirty="0">
                        <a:solidFill>
                          <a:srgbClr val="FF0000"/>
                        </a:solidFill>
                        <a:latin typeface="Adobe Caslon Pro" panose="0205050205050A020403"/>
                      </a:endParaRPr>
                    </a:p>
                  </a:txBody>
                  <a:tcPr/>
                </a:tc>
                <a:extLst>
                  <a:ext uri="{0D108BD9-81ED-4DB2-BD59-A6C34878D82A}">
                    <a16:rowId xmlns:a16="http://schemas.microsoft.com/office/drawing/2014/main" val="3859687876"/>
                  </a:ext>
                </a:extLst>
              </a:tr>
              <a:tr h="957349">
                <a:tc>
                  <a:txBody>
                    <a:bodyPr/>
                    <a:lstStyle/>
                    <a:p>
                      <a:r>
                        <a:rPr lang="en-US" sz="2000" dirty="0" smtClean="0">
                          <a:latin typeface="Adobe Caslon Pro" panose="0205050205050A020403"/>
                        </a:rPr>
                        <a:t>SAME DATA</a:t>
                      </a:r>
                      <a:endParaRPr lang="en-US" sz="2000" dirty="0">
                        <a:latin typeface="Adobe Caslon Pro" panose="0205050205050A020403"/>
                      </a:endParaRPr>
                    </a:p>
                  </a:txBody>
                  <a:tcPr/>
                </a:tc>
                <a:tc>
                  <a:txBody>
                    <a:bodyPr/>
                    <a:lstStyle/>
                    <a:p>
                      <a:r>
                        <a:rPr lang="en-US" sz="2000" dirty="0" smtClean="0">
                          <a:latin typeface="Adobe Caslon Pro" panose="0205050205050A020403"/>
                        </a:rPr>
                        <a:t>Verifiability</a:t>
                      </a:r>
                      <a:endParaRPr lang="en-US" sz="2000" dirty="0">
                        <a:latin typeface="Adobe Caslon Pro" panose="0205050205050A020403"/>
                      </a:endParaRPr>
                    </a:p>
                  </a:txBody>
                  <a:tcPr/>
                </a:tc>
                <a:tc>
                  <a:txBody>
                    <a:bodyPr/>
                    <a:lstStyle/>
                    <a:p>
                      <a:r>
                        <a:rPr lang="en-US" sz="2000" dirty="0" smtClean="0">
                          <a:latin typeface="Adobe Caslon Pro" panose="0205050205050A020403"/>
                        </a:rPr>
                        <a:t>Robustness</a:t>
                      </a:r>
                      <a:endParaRPr lang="en-US" sz="2000" dirty="0">
                        <a:latin typeface="Adobe Caslon Pro" panose="0205050205050A020403"/>
                      </a:endParaRPr>
                    </a:p>
                  </a:txBody>
                  <a:tcPr/>
                </a:tc>
                <a:extLst>
                  <a:ext uri="{0D108BD9-81ED-4DB2-BD59-A6C34878D82A}">
                    <a16:rowId xmlns:a16="http://schemas.microsoft.com/office/drawing/2014/main" val="3687782018"/>
                  </a:ext>
                </a:extLst>
              </a:tr>
              <a:tr h="1652413">
                <a:tc>
                  <a:txBody>
                    <a:bodyPr/>
                    <a:lstStyle/>
                    <a:p>
                      <a:r>
                        <a:rPr lang="en-US" sz="2000" dirty="0" smtClean="0">
                          <a:solidFill>
                            <a:srgbClr val="FF0000"/>
                          </a:solidFill>
                          <a:latin typeface="Adobe Caslon Pro" panose="0205050205050A020403"/>
                        </a:rPr>
                        <a:t>DIFFERENT</a:t>
                      </a:r>
                      <a:r>
                        <a:rPr lang="en-US" sz="2000" baseline="0" dirty="0" smtClean="0">
                          <a:solidFill>
                            <a:srgbClr val="FF0000"/>
                          </a:solidFill>
                          <a:latin typeface="Adobe Caslon Pro" panose="0205050205050A020403"/>
                        </a:rPr>
                        <a:t> DATA</a:t>
                      </a:r>
                      <a:endParaRPr lang="en-US" sz="2000" dirty="0">
                        <a:solidFill>
                          <a:srgbClr val="FF0000"/>
                        </a:solidFill>
                        <a:latin typeface="Adobe Caslon Pro" panose="0205050205050A020403"/>
                      </a:endParaRPr>
                    </a:p>
                  </a:txBody>
                  <a:tcPr/>
                </a:tc>
                <a:tc>
                  <a:txBody>
                    <a:bodyPr/>
                    <a:lstStyle/>
                    <a:p>
                      <a:r>
                        <a:rPr lang="en-US" sz="2000" dirty="0" smtClean="0">
                          <a:latin typeface="Adobe Caslon Pro" panose="0205050205050A020403"/>
                        </a:rPr>
                        <a:t>Repeatability [replication]</a:t>
                      </a:r>
                      <a:endParaRPr lang="en-US" sz="2000" dirty="0">
                        <a:latin typeface="Adobe Caslon Pro" panose="0205050205050A020403"/>
                      </a:endParaRPr>
                    </a:p>
                  </a:txBody>
                  <a:tcPr/>
                </a:tc>
                <a:tc>
                  <a:txBody>
                    <a:bodyPr/>
                    <a:lstStyle/>
                    <a:p>
                      <a:r>
                        <a:rPr lang="en-US" sz="2000" dirty="0" smtClean="0">
                          <a:solidFill>
                            <a:srgbClr val="FF0000"/>
                          </a:solidFill>
                          <a:latin typeface="Adobe Caslon Pro" panose="0205050205050A020403"/>
                        </a:rPr>
                        <a:t>Generalization</a:t>
                      </a:r>
                      <a:endParaRPr lang="en-US" sz="2000" dirty="0">
                        <a:solidFill>
                          <a:srgbClr val="FF0000"/>
                        </a:solidFill>
                        <a:latin typeface="Adobe Caslon Pro" panose="0205050205050A020403"/>
                      </a:endParaRPr>
                    </a:p>
                  </a:txBody>
                  <a:tcPr/>
                </a:tc>
                <a:extLst>
                  <a:ext uri="{0D108BD9-81ED-4DB2-BD59-A6C34878D82A}">
                    <a16:rowId xmlns:a16="http://schemas.microsoft.com/office/drawing/2014/main" val="2156671779"/>
                  </a:ext>
                </a:extLst>
              </a:tr>
            </a:tbl>
          </a:graphicData>
        </a:graphic>
      </p:graphicFrame>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438234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Adobe Caslon Pro"/>
              </a:rPr>
              <a:t>Generalizability</a:t>
            </a:r>
            <a:r>
              <a:rPr lang="en-US" dirty="0" smtClean="0">
                <a:latin typeface="Adobe Caslon Pro"/>
              </a:rPr>
              <a:t> </a:t>
            </a:r>
            <a:r>
              <a:rPr lang="en-US" sz="2200" dirty="0" smtClean="0">
                <a:latin typeface="Adobe Caslon Pro"/>
              </a:rPr>
              <a:t>[same question, new methods, new data]</a:t>
            </a:r>
            <a:endParaRPr lang="en-US" sz="2200" dirty="0">
              <a:latin typeface="Adobe Caslon Pro"/>
            </a:endParaRPr>
          </a:p>
        </p:txBody>
      </p:sp>
      <p:sp>
        <p:nvSpPr>
          <p:cNvPr id="3" name="Content Placeholder 2"/>
          <p:cNvSpPr>
            <a:spLocks noGrp="1"/>
          </p:cNvSpPr>
          <p:nvPr>
            <p:ph idx="1"/>
          </p:nvPr>
        </p:nvSpPr>
        <p:spPr/>
        <p:txBody>
          <a:bodyPr>
            <a:normAutofit/>
          </a:bodyPr>
          <a:lstStyle/>
          <a:p>
            <a:pPr marL="36900" indent="0">
              <a:buNone/>
            </a:pPr>
            <a:endParaRPr lang="en-US" sz="2800" dirty="0" smtClean="0">
              <a:latin typeface="Adobe Caslon Pro"/>
            </a:endParaRPr>
          </a:p>
          <a:p>
            <a:pPr marL="36900" indent="0" algn="ctr">
              <a:buNone/>
            </a:pPr>
            <a:r>
              <a:rPr lang="en-US" sz="3200" dirty="0" smtClean="0">
                <a:latin typeface="Adobe Caslon Pro"/>
              </a:rPr>
              <a:t>THIS is what we all really want from research.</a:t>
            </a:r>
          </a:p>
          <a:p>
            <a:pPr marL="36900" indent="0" algn="ctr">
              <a:buNone/>
            </a:pPr>
            <a:endParaRPr lang="en-US" sz="2800" dirty="0">
              <a:latin typeface="Adobe Caslon Pro"/>
            </a:endParaRPr>
          </a:p>
          <a:p>
            <a:pPr marL="36900" indent="0" algn="ctr">
              <a:buNone/>
            </a:pPr>
            <a:r>
              <a:rPr lang="en-US" sz="2800" dirty="0" smtClean="0">
                <a:latin typeface="Adobe Caslon Pro"/>
              </a:rPr>
              <a:t>Not just to know what happens within a particular dataset using a particular method, but something </a:t>
            </a:r>
            <a:r>
              <a:rPr lang="en-US" sz="2800" dirty="0" smtClean="0">
                <a:solidFill>
                  <a:srgbClr val="FF0000"/>
                </a:solidFill>
                <a:latin typeface="Adobe Caslon Pro"/>
              </a:rPr>
              <a:t>broader</a:t>
            </a:r>
            <a:r>
              <a:rPr lang="en-US" sz="2800" dirty="0" smtClean="0">
                <a:latin typeface="Adobe Caslon Pro"/>
              </a:rPr>
              <a:t> </a:t>
            </a:r>
          </a:p>
          <a:p>
            <a:pPr marL="36900" indent="0">
              <a:buNone/>
            </a:pPr>
            <a:endParaRPr lang="en-US" sz="2800" dirty="0">
              <a:latin typeface="Adobe Caslon Pro"/>
            </a:endParaRPr>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42805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Adobe Caslon Pro"/>
              </a:rPr>
              <a:t>Generalizability</a:t>
            </a:r>
            <a:r>
              <a:rPr lang="en-US" dirty="0" smtClean="0">
                <a:latin typeface="Adobe Caslon Pro"/>
              </a:rPr>
              <a:t> </a:t>
            </a:r>
            <a:r>
              <a:rPr lang="en-US" sz="2200" dirty="0" smtClean="0">
                <a:latin typeface="Adobe Caslon Pro"/>
              </a:rPr>
              <a:t>[same question, new methods, new data]</a:t>
            </a:r>
            <a:endParaRPr lang="en-US" sz="2200" dirty="0">
              <a:latin typeface="Adobe Caslon Pro"/>
            </a:endParaRPr>
          </a:p>
        </p:txBody>
      </p:sp>
      <p:sp>
        <p:nvSpPr>
          <p:cNvPr id="3" name="Content Placeholder 2"/>
          <p:cNvSpPr>
            <a:spLocks noGrp="1"/>
          </p:cNvSpPr>
          <p:nvPr>
            <p:ph idx="1"/>
          </p:nvPr>
        </p:nvSpPr>
        <p:spPr/>
        <p:txBody>
          <a:bodyPr>
            <a:normAutofit/>
          </a:bodyPr>
          <a:lstStyle/>
          <a:p>
            <a:pPr marL="36900" indent="0">
              <a:buNone/>
            </a:pPr>
            <a:endParaRPr lang="en-US" sz="2800" dirty="0" smtClean="0">
              <a:latin typeface="Adobe Caslon Pro"/>
            </a:endParaRPr>
          </a:p>
          <a:p>
            <a:pPr marL="36900" indent="0">
              <a:buNone/>
            </a:pPr>
            <a:endParaRPr lang="en-US" sz="2800" dirty="0" smtClean="0">
              <a:latin typeface="Adobe Caslon Pro"/>
            </a:endParaRPr>
          </a:p>
          <a:p>
            <a:pPr marL="36900" indent="0" algn="ctr">
              <a:buNone/>
            </a:pPr>
            <a:r>
              <a:rPr lang="en-US" sz="2800" dirty="0" smtClean="0">
                <a:latin typeface="Adobe Caslon Pro"/>
              </a:rPr>
              <a:t>It’s also extraordinarily hard to achieve. </a:t>
            </a:r>
          </a:p>
          <a:p>
            <a:pPr marL="36900" indent="0">
              <a:buNone/>
            </a:pPr>
            <a:endParaRPr lang="en-US" sz="2800" dirty="0">
              <a:latin typeface="Adobe Caslon Pro"/>
            </a:endParaRPr>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428050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0"/>
            <a:ext cx="9150163" cy="239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384120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Adobe Caslon Pro"/>
              </a:rPr>
              <a:t>Generalizability</a:t>
            </a:r>
            <a:r>
              <a:rPr lang="en-US" dirty="0" smtClean="0">
                <a:latin typeface="Adobe Caslon Pro"/>
              </a:rPr>
              <a:t> </a:t>
            </a:r>
            <a:r>
              <a:rPr lang="en-US" sz="2200" dirty="0" smtClean="0">
                <a:latin typeface="Adobe Caslon Pro"/>
              </a:rPr>
              <a:t>[same question, new methods, new data]</a:t>
            </a:r>
            <a:endParaRPr lang="en-US" sz="2200" dirty="0">
              <a:latin typeface="Adobe Caslon Pro"/>
            </a:endParaRPr>
          </a:p>
        </p:txBody>
      </p:sp>
      <p:sp>
        <p:nvSpPr>
          <p:cNvPr id="3" name="Content Placeholder 2"/>
          <p:cNvSpPr>
            <a:spLocks noGrp="1"/>
          </p:cNvSpPr>
          <p:nvPr>
            <p:ph idx="1"/>
          </p:nvPr>
        </p:nvSpPr>
        <p:spPr>
          <a:xfrm>
            <a:off x="609600" y="1752600"/>
            <a:ext cx="7765322" cy="4058751"/>
          </a:xfrm>
        </p:spPr>
        <p:txBody>
          <a:bodyPr>
            <a:normAutofit/>
          </a:bodyPr>
          <a:lstStyle/>
          <a:p>
            <a:pPr marL="36900" indent="0">
              <a:buNone/>
            </a:pPr>
            <a:endParaRPr lang="en-US" sz="2800" dirty="0" smtClean="0">
              <a:latin typeface="Adobe Caslon Pro"/>
            </a:endParaRPr>
          </a:p>
          <a:p>
            <a:pPr marL="36900" indent="0">
              <a:buNone/>
            </a:pPr>
            <a:r>
              <a:rPr lang="en-US" sz="2800" dirty="0" smtClean="0">
                <a:latin typeface="Adobe Caslon Pro"/>
              </a:rPr>
              <a:t>Think </a:t>
            </a:r>
            <a:r>
              <a:rPr lang="en-US" sz="2800" dirty="0" smtClean="0">
                <a:latin typeface="Adobe Caslon Pro"/>
              </a:rPr>
              <a:t>about statistical models meant to predict fraud. </a:t>
            </a:r>
          </a:p>
          <a:p>
            <a:pPr marL="36900" indent="0">
              <a:buNone/>
            </a:pPr>
            <a:r>
              <a:rPr lang="en-US" sz="2800" dirty="0" smtClean="0">
                <a:latin typeface="Adobe Caslon Pro"/>
              </a:rPr>
              <a:t>People adapt to any new model and figure out how to circumvent it.</a:t>
            </a:r>
          </a:p>
          <a:p>
            <a:pPr marL="36900" indent="0">
              <a:buNone/>
            </a:pPr>
            <a:endParaRPr lang="en-US" sz="2800" dirty="0">
              <a:latin typeface="Adobe Caslon Pro"/>
            </a:endParaRPr>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428050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Adobe Caslon Pro"/>
              </a:rPr>
              <a:t>Generalizability</a:t>
            </a:r>
            <a:r>
              <a:rPr lang="en-US" dirty="0" smtClean="0">
                <a:latin typeface="Adobe Caslon Pro"/>
              </a:rPr>
              <a:t> </a:t>
            </a:r>
            <a:r>
              <a:rPr lang="en-US" sz="2200" dirty="0" smtClean="0">
                <a:latin typeface="Adobe Caslon Pro"/>
              </a:rPr>
              <a:t>[same question, new methods, new data]</a:t>
            </a:r>
            <a:endParaRPr lang="en-US" sz="2200" dirty="0">
              <a:latin typeface="Adobe Caslon Pro"/>
            </a:endParaRPr>
          </a:p>
        </p:txBody>
      </p:sp>
      <p:sp>
        <p:nvSpPr>
          <p:cNvPr id="3" name="Content Placeholder 2"/>
          <p:cNvSpPr>
            <a:spLocks noGrp="1"/>
          </p:cNvSpPr>
          <p:nvPr>
            <p:ph idx="1"/>
          </p:nvPr>
        </p:nvSpPr>
        <p:spPr>
          <a:xfrm>
            <a:off x="685800" y="1676400"/>
            <a:ext cx="7765322" cy="4058751"/>
          </a:xfrm>
        </p:spPr>
        <p:txBody>
          <a:bodyPr>
            <a:normAutofit lnSpcReduction="10000"/>
          </a:bodyPr>
          <a:lstStyle/>
          <a:p>
            <a:pPr marL="36900" indent="0">
              <a:buNone/>
            </a:pPr>
            <a:r>
              <a:rPr lang="en-US" sz="2800" dirty="0" smtClean="0">
                <a:latin typeface="Adobe Caslon Pro"/>
              </a:rPr>
              <a:t>As companies like Uber and </a:t>
            </a:r>
            <a:r>
              <a:rPr lang="en-US" sz="2800" dirty="0" err="1" smtClean="0">
                <a:latin typeface="Adobe Caslon Pro"/>
              </a:rPr>
              <a:t>Opower</a:t>
            </a:r>
            <a:r>
              <a:rPr lang="en-US" sz="2800" dirty="0" smtClean="0">
                <a:latin typeface="Adobe Caslon Pro"/>
              </a:rPr>
              <a:t> found, it’s hard to generalize from one place to the next.</a:t>
            </a:r>
          </a:p>
          <a:p>
            <a:pPr marL="36900" indent="0">
              <a:buNone/>
            </a:pPr>
            <a:endParaRPr lang="en-US" sz="2800" dirty="0" smtClean="0">
              <a:latin typeface="Adobe Caslon Pro"/>
            </a:endParaRPr>
          </a:p>
          <a:p>
            <a:pPr marL="36900" indent="0">
              <a:buNone/>
            </a:pPr>
            <a:r>
              <a:rPr lang="en-US" sz="2800" dirty="0" smtClean="0">
                <a:latin typeface="Adobe Caslon Pro"/>
              </a:rPr>
              <a:t>It’s </a:t>
            </a:r>
            <a:r>
              <a:rPr lang="en-US" sz="2800" dirty="0" smtClean="0">
                <a:latin typeface="Adobe Caslon Pro"/>
              </a:rPr>
              <a:t>even </a:t>
            </a:r>
            <a:r>
              <a:rPr lang="en-US" sz="2800" dirty="0" smtClean="0">
                <a:latin typeface="Adobe Caslon Pro"/>
              </a:rPr>
              <a:t>hard </a:t>
            </a:r>
            <a:r>
              <a:rPr lang="en-US" sz="2800" dirty="0" smtClean="0">
                <a:latin typeface="Adobe Caslon Pro"/>
              </a:rPr>
              <a:t>to </a:t>
            </a:r>
            <a:r>
              <a:rPr lang="en-US" sz="2800" dirty="0" smtClean="0">
                <a:latin typeface="Adobe Caslon Pro"/>
              </a:rPr>
              <a:t>generalize from </a:t>
            </a:r>
            <a:r>
              <a:rPr lang="en-US" sz="2800" dirty="0" smtClean="0">
                <a:latin typeface="Adobe Caslon Pro"/>
              </a:rPr>
              <a:t>one year to the next.</a:t>
            </a:r>
          </a:p>
          <a:p>
            <a:pPr marL="36900" indent="0">
              <a:buNone/>
            </a:pPr>
            <a:endParaRPr lang="en-US" sz="2800" dirty="0" smtClean="0">
              <a:latin typeface="Adobe Caslon Pro"/>
            </a:endParaRPr>
          </a:p>
          <a:p>
            <a:pPr marL="36900" indent="0" algn="ctr">
              <a:buNone/>
            </a:pPr>
            <a:r>
              <a:rPr lang="en-US" sz="2800" dirty="0" smtClean="0">
                <a:solidFill>
                  <a:srgbClr val="FF0000"/>
                </a:solidFill>
                <a:latin typeface="Adobe Caslon Pro"/>
              </a:rPr>
              <a:t>Google Flu Trends</a:t>
            </a:r>
          </a:p>
          <a:p>
            <a:pPr marL="36900" indent="0">
              <a:buNone/>
            </a:pPr>
            <a:r>
              <a:rPr lang="en-US" sz="2800" dirty="0" smtClean="0">
                <a:latin typeface="Adobe Caslon Pro"/>
              </a:rPr>
              <a:t> </a:t>
            </a:r>
          </a:p>
          <a:p>
            <a:pPr marL="36900" indent="0">
              <a:buNone/>
            </a:pPr>
            <a:endParaRPr lang="en-US" sz="2800" dirty="0" smtClean="0">
              <a:latin typeface="Adobe Caslon Pro"/>
            </a:endParaRPr>
          </a:p>
          <a:p>
            <a:pPr marL="36900" indent="0">
              <a:buNone/>
            </a:pPr>
            <a:endParaRPr lang="en-US" sz="2800" dirty="0" smtClean="0">
              <a:latin typeface="Adobe Caslon Pro"/>
            </a:endParaRPr>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42805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36900" indent="0">
              <a:buNone/>
            </a:pPr>
            <a:r>
              <a:rPr lang="en-US" sz="3200" dirty="0" smtClean="0"/>
              <a:t>Unfortunately, there are many ways that inaccuracy and irreproducibility can creep in. </a:t>
            </a:r>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49050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Solve This?</a:t>
            </a:r>
            <a:endParaRPr lang="en-US" dirty="0"/>
          </a:p>
        </p:txBody>
      </p:sp>
      <p:sp>
        <p:nvSpPr>
          <p:cNvPr id="3" name="Content Placeholder 2"/>
          <p:cNvSpPr>
            <a:spLocks noGrp="1"/>
          </p:cNvSpPr>
          <p:nvPr>
            <p:ph idx="1"/>
          </p:nvPr>
        </p:nvSpPr>
        <p:spPr/>
        <p:txBody>
          <a:bodyPr>
            <a:normAutofit/>
          </a:bodyPr>
          <a:lstStyle/>
          <a:p>
            <a:pPr marL="36900" indent="0">
              <a:buNone/>
            </a:pPr>
            <a:r>
              <a:rPr lang="en-US" sz="2800" dirty="0" smtClean="0"/>
              <a:t>Run lots of experiments/analyses in different settings, time periods, populations, etc. </a:t>
            </a:r>
          </a:p>
          <a:p>
            <a:pPr marL="36900" indent="0">
              <a:buNone/>
            </a:pPr>
            <a:endParaRPr lang="en-US" sz="2800" dirty="0"/>
          </a:p>
          <a:p>
            <a:pPr marL="36900" indent="0">
              <a:buNone/>
            </a:pPr>
            <a:r>
              <a:rPr lang="en-US" sz="2800" dirty="0" smtClean="0"/>
              <a:t>Try to incorporate more data so that over time you learn (if possible) </a:t>
            </a:r>
            <a:r>
              <a:rPr lang="en-US" sz="2800" smtClean="0"/>
              <a:t>about mechanisms -- </a:t>
            </a:r>
            <a:r>
              <a:rPr lang="en-US" sz="2800" dirty="0" smtClean="0"/>
              <a:t>whether there are any good predictors of when something works, for whom, where, why, etc. </a:t>
            </a:r>
            <a:endParaRPr lang="en-US" sz="2800"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131421-458F-A148-9D5F-B32A0556260D}"/>
              </a:ext>
            </a:extLst>
          </p:cNvPr>
          <p:cNvPicPr>
            <a:picLocks noChangeAspect="1"/>
          </p:cNvPicPr>
          <p:nvPr/>
        </p:nvPicPr>
        <p:blipFill rotWithShape="1">
          <a:blip r:embed="rId2" cstate="print"/>
          <a:srcRect t="27598"/>
          <a:stretch/>
        </p:blipFill>
        <p:spPr>
          <a:xfrm>
            <a:off x="449389" y="2529259"/>
            <a:ext cx="4602998" cy="3183889"/>
          </a:xfrm>
          <a:prstGeom prst="rect">
            <a:avLst/>
          </a:prstGeom>
        </p:spPr>
      </p:pic>
      <p:pic>
        <p:nvPicPr>
          <p:cNvPr id="5" name="Picture 4">
            <a:extLst>
              <a:ext uri="{FF2B5EF4-FFF2-40B4-BE49-F238E27FC236}">
                <a16:creationId xmlns:a16="http://schemas.microsoft.com/office/drawing/2014/main" id="{A9FE855A-F38F-A14F-8BDA-EC0E0304CFE5}"/>
              </a:ext>
            </a:extLst>
          </p:cNvPr>
          <p:cNvPicPr>
            <a:picLocks noChangeAspect="1"/>
          </p:cNvPicPr>
          <p:nvPr/>
        </p:nvPicPr>
        <p:blipFill rotWithShape="1">
          <a:blip r:embed="rId3" cstate="print"/>
          <a:srcRect t="26244"/>
          <a:stretch/>
        </p:blipFill>
        <p:spPr>
          <a:xfrm>
            <a:off x="5498495" y="2316081"/>
            <a:ext cx="2562766" cy="3362053"/>
          </a:xfrm>
          <a:prstGeom prst="rect">
            <a:avLst/>
          </a:prstGeom>
        </p:spPr>
      </p:pic>
      <p:sp>
        <p:nvSpPr>
          <p:cNvPr id="2" name="Title 1"/>
          <p:cNvSpPr>
            <a:spLocks noGrp="1"/>
          </p:cNvSpPr>
          <p:nvPr>
            <p:ph type="ctrTitle"/>
          </p:nvPr>
        </p:nvSpPr>
        <p:spPr>
          <a:xfrm>
            <a:off x="0" y="1181410"/>
            <a:ext cx="9144000" cy="857250"/>
          </a:xfrm>
        </p:spPr>
        <p:txBody>
          <a:bodyPr>
            <a:normAutofit fontScale="90000"/>
          </a:bodyPr>
          <a:lstStyle/>
          <a:p>
            <a:r>
              <a:rPr lang="en-US" dirty="0"/>
              <a:t>Rate today</a:t>
            </a:r>
            <a:r>
              <a:rPr lang="en-US" sz="1600" dirty="0"/>
              <a:t> </a:t>
            </a:r>
            <a:r>
              <a:rPr lang="en-US" dirty="0"/>
              <a:t>’s </a:t>
            </a:r>
            <a:r>
              <a:rPr lang="en-US" dirty="0" smtClean="0"/>
              <a:t>session</a:t>
            </a:r>
            <a:endParaRPr lang="en-US" dirty="0"/>
          </a:p>
        </p:txBody>
      </p:sp>
      <p:sp>
        <p:nvSpPr>
          <p:cNvPr id="24" name="Subtitle 2">
            <a:extLst>
              <a:ext uri="{FF2B5EF4-FFF2-40B4-BE49-F238E27FC236}">
                <a16:creationId xmlns:a16="http://schemas.microsoft.com/office/drawing/2014/main" id="{B9220209-4A62-B342-B343-8F7E2FDD88B6}"/>
              </a:ext>
            </a:extLst>
          </p:cNvPr>
          <p:cNvSpPr txBox="1">
            <a:spLocks/>
          </p:cNvSpPr>
          <p:nvPr/>
        </p:nvSpPr>
        <p:spPr>
          <a:xfrm>
            <a:off x="1149340" y="5032289"/>
            <a:ext cx="3800533" cy="381000"/>
          </a:xfrm>
          <a:prstGeom prst="rect">
            <a:avLst/>
          </a:prstGeom>
        </p:spPr>
        <p:txBody>
          <a:bodyPr vert="horz" lIns="91440" tIns="45720" rIns="91440" bIns="4572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panose="020B0604020202020204" pitchFamily="34" charset="0"/>
                <a:cs typeface="Arial" panose="020B0604020202020204" pitchFamily="34" charset="0"/>
              </a:rPr>
              <a:t>Session page on conference website</a:t>
            </a:r>
          </a:p>
        </p:txBody>
      </p:sp>
      <p:sp>
        <p:nvSpPr>
          <p:cNvPr id="25" name="Subtitle 2">
            <a:extLst>
              <a:ext uri="{FF2B5EF4-FFF2-40B4-BE49-F238E27FC236}">
                <a16:creationId xmlns:a16="http://schemas.microsoft.com/office/drawing/2014/main" id="{DB54BD9C-9CD1-9744-9D24-D48CF9809631}"/>
              </a:ext>
            </a:extLst>
          </p:cNvPr>
          <p:cNvSpPr txBox="1">
            <a:spLocks/>
          </p:cNvSpPr>
          <p:nvPr/>
        </p:nvSpPr>
        <p:spPr>
          <a:xfrm>
            <a:off x="5547360" y="5032289"/>
            <a:ext cx="1976846" cy="381000"/>
          </a:xfrm>
          <a:prstGeom prst="rect">
            <a:avLst/>
          </a:prstGeom>
        </p:spPr>
        <p:txBody>
          <a:bodyPr vert="horz" lIns="91440" tIns="45720" rIns="91440" bIns="45720" rtlCol="0">
            <a:noAutofit/>
          </a:bodyPr>
          <a:lstStyle>
            <a:lvl1pPr marL="0" indent="0" algn="ctr" defTabSz="457200" rtl="0" eaLnBrk="1" latinLnBrk="0" hangingPunct="1">
              <a:lnSpc>
                <a:spcPct val="110000"/>
              </a:lnSpc>
              <a:spcBef>
                <a:spcPts val="400"/>
              </a:spcBef>
              <a:spcAft>
                <a:spcPts val="600"/>
              </a:spcAft>
              <a:buFontTx/>
              <a:buNone/>
              <a:defRPr sz="2800" kern="1200" spc="50">
                <a:solidFill>
                  <a:schemeClr val="tx1">
                    <a:lumMod val="75000"/>
                  </a:schemeClr>
                </a:solidFill>
                <a:latin typeface="Open Sans Ligh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dirty="0">
                <a:latin typeface="Arial" panose="020B0604020202020204" pitchFamily="34" charset="0"/>
                <a:cs typeface="Arial" panose="020B0604020202020204" pitchFamily="34" charset="0"/>
              </a:rPr>
              <a:t>O’Reilly Events App</a:t>
            </a:r>
          </a:p>
        </p:txBody>
      </p:sp>
      <p:sp>
        <p:nvSpPr>
          <p:cNvPr id="26" name="Oval 25">
            <a:extLst>
              <a:ext uri="{FF2B5EF4-FFF2-40B4-BE49-F238E27FC236}">
                <a16:creationId xmlns:a16="http://schemas.microsoft.com/office/drawing/2014/main" id="{8DE6CA6E-04BB-8245-8A3B-B1FB568F84EC}"/>
              </a:ext>
            </a:extLst>
          </p:cNvPr>
          <p:cNvSpPr/>
          <p:nvPr/>
        </p:nvSpPr>
        <p:spPr>
          <a:xfrm>
            <a:off x="6117279" y="5312554"/>
            <a:ext cx="1497874" cy="400594"/>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470E3EE-6A0B-CC43-8C41-89A3E4B86CB7}"/>
              </a:ext>
            </a:extLst>
          </p:cNvPr>
          <p:cNvGrpSpPr/>
          <p:nvPr/>
        </p:nvGrpSpPr>
        <p:grpSpPr>
          <a:xfrm>
            <a:off x="7514076" y="4619413"/>
            <a:ext cx="1178620" cy="825752"/>
            <a:chOff x="6691509" y="3044467"/>
            <a:chExt cx="1178620" cy="825752"/>
          </a:xfrm>
          <a:effectLst>
            <a:outerShdw blurRad="12700" dist="12700" dir="2700000" algn="tl" rotWithShape="0">
              <a:prstClr val="black">
                <a:alpha val="50000"/>
              </a:prstClr>
            </a:outerShdw>
          </a:effectLst>
        </p:grpSpPr>
        <p:cxnSp>
          <p:nvCxnSpPr>
            <p:cNvPr id="28" name="Straight Arrow Connector 27">
              <a:extLst>
                <a:ext uri="{FF2B5EF4-FFF2-40B4-BE49-F238E27FC236}">
                  <a16:creationId xmlns:a16="http://schemas.microsoft.com/office/drawing/2014/main" id="{42A43637-5CBB-ED4F-88E6-20B7796F4F5D}"/>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riangle 28">
              <a:extLst>
                <a:ext uri="{FF2B5EF4-FFF2-40B4-BE49-F238E27FC236}">
                  <a16:creationId xmlns:a16="http://schemas.microsoft.com/office/drawing/2014/main" id="{A7988DFE-77A6-A94B-90D1-1B004DBA85C4}"/>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3BD2F38-1EA8-E44C-AB72-D173356E57C2}"/>
              </a:ext>
            </a:extLst>
          </p:cNvPr>
          <p:cNvGrpSpPr/>
          <p:nvPr/>
        </p:nvGrpSpPr>
        <p:grpSpPr>
          <a:xfrm rot="2034982">
            <a:off x="1577907" y="3112324"/>
            <a:ext cx="1178620" cy="825752"/>
            <a:chOff x="6691509" y="3044467"/>
            <a:chExt cx="1178620" cy="825752"/>
          </a:xfrm>
          <a:effectLst>
            <a:outerShdw blurRad="12700" dist="12700" dir="2700000" algn="tl" rotWithShape="0">
              <a:prstClr val="black">
                <a:alpha val="50000"/>
              </a:prstClr>
            </a:outerShdw>
          </a:effectLst>
        </p:grpSpPr>
        <p:cxnSp>
          <p:nvCxnSpPr>
            <p:cNvPr id="31" name="Straight Arrow Connector 30">
              <a:extLst>
                <a:ext uri="{FF2B5EF4-FFF2-40B4-BE49-F238E27FC236}">
                  <a16:creationId xmlns:a16="http://schemas.microsoft.com/office/drawing/2014/main" id="{B884061D-5388-604E-B068-0967A1783872}"/>
                </a:ext>
              </a:extLst>
            </p:cNvPr>
            <p:cNvCxnSpPr>
              <a:cxnSpLocks/>
            </p:cNvCxnSpPr>
            <p:nvPr/>
          </p:nvCxnSpPr>
          <p:spPr>
            <a:xfrm flipH="1">
              <a:off x="6806255" y="3044467"/>
              <a:ext cx="1063874" cy="736107"/>
            </a:xfrm>
            <a:prstGeom prst="straightConnector1">
              <a:avLst/>
            </a:prstGeom>
            <a:ln w="25400">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riangle 31">
              <a:extLst>
                <a:ext uri="{FF2B5EF4-FFF2-40B4-BE49-F238E27FC236}">
                  <a16:creationId xmlns:a16="http://schemas.microsoft.com/office/drawing/2014/main" id="{90A556CD-B3D3-5D45-BC4E-F70E567F4F08}"/>
                </a:ext>
              </a:extLst>
            </p:cNvPr>
            <p:cNvSpPr/>
            <p:nvPr/>
          </p:nvSpPr>
          <p:spPr>
            <a:xfrm rot="14035505">
              <a:off x="6716610" y="3665827"/>
              <a:ext cx="179291" cy="229493"/>
            </a:xfrm>
            <a:prstGeom prst="triangl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B0764D3D-2213-5C4D-902C-1ED6AE5BEC51}"/>
              </a:ext>
            </a:extLst>
          </p:cNvPr>
          <p:cNvSpPr/>
          <p:nvPr/>
        </p:nvSpPr>
        <p:spPr>
          <a:xfrm>
            <a:off x="457540" y="3332470"/>
            <a:ext cx="870260" cy="385461"/>
          </a:xfrm>
          <a:prstGeom prst="ellipse">
            <a:avLst/>
          </a:prstGeom>
          <a:noFill/>
          <a:ln w="2222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827521"/>
      </p:ext>
    </p:extLst>
  </p:cSld>
  <p:clrMapOvr>
    <a:masterClrMapping/>
  </p:clrMapOvr>
  <mc:AlternateContent xmlns:mc="http://schemas.openxmlformats.org/markup-compatibility/2006" xmlns:p14="http://schemas.microsoft.com/office/powerpoint/2010/main">
    <mc:Choice Requires="p14">
      <p:transition spd="slow" p14:dur="2000" advClick="0" advTm="8000">
        <p:fade/>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taxonomy</a:t>
            </a:r>
            <a:endParaRPr lang="en-US" dirty="0"/>
          </a:p>
        </p:txBody>
      </p:sp>
      <p:sp>
        <p:nvSpPr>
          <p:cNvPr id="3" name="Content Placeholder 2"/>
          <p:cNvSpPr>
            <a:spLocks noGrp="1"/>
          </p:cNvSpPr>
          <p:nvPr>
            <p:ph idx="1"/>
          </p:nvPr>
        </p:nvSpPr>
        <p:spPr/>
        <p:txBody>
          <a:bodyPr/>
          <a:lstStyle/>
          <a:p>
            <a:pPr marL="11430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37370831"/>
              </p:ext>
            </p:extLst>
          </p:nvPr>
        </p:nvGraphicFramePr>
        <p:xfrm>
          <a:off x="76199" y="1524001"/>
          <a:ext cx="8991602" cy="3276600"/>
        </p:xfrm>
        <a:graphic>
          <a:graphicData uri="http://schemas.openxmlformats.org/drawingml/2006/table">
            <a:tbl>
              <a:tblPr firstRow="1" bandRow="1">
                <a:tableStyleId>{5C22544A-7EE6-4342-B048-85BDC9FD1C3A}</a:tableStyleId>
              </a:tblPr>
              <a:tblGrid>
                <a:gridCol w="2697480">
                  <a:extLst>
                    <a:ext uri="{9D8B030D-6E8A-4147-A177-3AD203B41FA5}">
                      <a16:colId xmlns:a16="http://schemas.microsoft.com/office/drawing/2014/main" val="1802304844"/>
                    </a:ext>
                  </a:extLst>
                </a:gridCol>
                <a:gridCol w="2922271">
                  <a:extLst>
                    <a:ext uri="{9D8B030D-6E8A-4147-A177-3AD203B41FA5}">
                      <a16:colId xmlns:a16="http://schemas.microsoft.com/office/drawing/2014/main" val="4100716176"/>
                    </a:ext>
                  </a:extLst>
                </a:gridCol>
                <a:gridCol w="3371851">
                  <a:extLst>
                    <a:ext uri="{9D8B030D-6E8A-4147-A177-3AD203B41FA5}">
                      <a16:colId xmlns:a16="http://schemas.microsoft.com/office/drawing/2014/main" val="3861718621"/>
                    </a:ext>
                  </a:extLst>
                </a:gridCol>
              </a:tblGrid>
              <a:tr h="779475">
                <a:tc>
                  <a:txBody>
                    <a:bodyPr/>
                    <a:lstStyle/>
                    <a:p>
                      <a:endParaRPr lang="en-US" sz="2000" dirty="0">
                        <a:latin typeface="Adobe Caslon Pro" panose="0205050205050A020403"/>
                      </a:endParaRPr>
                    </a:p>
                  </a:txBody>
                  <a:tcPr/>
                </a:tc>
                <a:tc>
                  <a:txBody>
                    <a:bodyPr/>
                    <a:lstStyle/>
                    <a:p>
                      <a:r>
                        <a:rPr lang="en-US" sz="2000" dirty="0" smtClean="0">
                          <a:solidFill>
                            <a:srgbClr val="FF0000"/>
                          </a:solidFill>
                          <a:latin typeface="Adobe Caslon Pro" panose="0205050205050A020403"/>
                        </a:rPr>
                        <a:t>SAME METHODS/CODE</a:t>
                      </a:r>
                      <a:endParaRPr lang="en-US" sz="2000" dirty="0">
                        <a:solidFill>
                          <a:srgbClr val="FF0000"/>
                        </a:solidFill>
                        <a:latin typeface="Adobe Caslon Pro" panose="0205050205050A020403"/>
                      </a:endParaRPr>
                    </a:p>
                  </a:txBody>
                  <a:tcPr/>
                </a:tc>
                <a:tc>
                  <a:txBody>
                    <a:bodyPr/>
                    <a:lstStyle/>
                    <a:p>
                      <a:r>
                        <a:rPr lang="en-US" sz="2000" dirty="0" smtClean="0">
                          <a:latin typeface="Adobe Caslon Pro" panose="0205050205050A020403"/>
                        </a:rPr>
                        <a:t>DIFFERENT METHODS/CODE</a:t>
                      </a:r>
                      <a:endParaRPr lang="en-US" sz="2000" dirty="0">
                        <a:latin typeface="Adobe Caslon Pro" panose="0205050205050A020403"/>
                      </a:endParaRPr>
                    </a:p>
                  </a:txBody>
                  <a:tcPr/>
                </a:tc>
                <a:extLst>
                  <a:ext uri="{0D108BD9-81ED-4DB2-BD59-A6C34878D82A}">
                    <a16:rowId xmlns:a16="http://schemas.microsoft.com/office/drawing/2014/main" val="3859687876"/>
                  </a:ext>
                </a:extLst>
              </a:tr>
              <a:tr h="779475">
                <a:tc>
                  <a:txBody>
                    <a:bodyPr/>
                    <a:lstStyle/>
                    <a:p>
                      <a:r>
                        <a:rPr lang="en-US" sz="2000" dirty="0" smtClean="0">
                          <a:solidFill>
                            <a:srgbClr val="FF0000"/>
                          </a:solidFill>
                          <a:latin typeface="Adobe Caslon Pro" panose="0205050205050A020403"/>
                        </a:rPr>
                        <a:t>SAME DATA</a:t>
                      </a:r>
                      <a:endParaRPr lang="en-US" sz="2000" dirty="0">
                        <a:solidFill>
                          <a:srgbClr val="FF0000"/>
                        </a:solidFill>
                        <a:latin typeface="Adobe Caslon Pro" panose="0205050205050A020403"/>
                      </a:endParaRPr>
                    </a:p>
                  </a:txBody>
                  <a:tcPr/>
                </a:tc>
                <a:tc>
                  <a:txBody>
                    <a:bodyPr/>
                    <a:lstStyle/>
                    <a:p>
                      <a:r>
                        <a:rPr lang="en-US" sz="2000" dirty="0" smtClean="0">
                          <a:solidFill>
                            <a:srgbClr val="FF0000"/>
                          </a:solidFill>
                          <a:latin typeface="Adobe Caslon Pro" panose="0205050205050A020403"/>
                        </a:rPr>
                        <a:t>Verifiability</a:t>
                      </a:r>
                      <a:endParaRPr lang="en-US" sz="2000" dirty="0">
                        <a:solidFill>
                          <a:srgbClr val="FF0000"/>
                        </a:solidFill>
                        <a:latin typeface="Adobe Caslon Pro" panose="0205050205050A020403"/>
                      </a:endParaRPr>
                    </a:p>
                  </a:txBody>
                  <a:tcPr/>
                </a:tc>
                <a:tc>
                  <a:txBody>
                    <a:bodyPr/>
                    <a:lstStyle/>
                    <a:p>
                      <a:r>
                        <a:rPr lang="en-US" sz="2000" dirty="0" smtClean="0">
                          <a:latin typeface="Adobe Caslon Pro" panose="0205050205050A020403"/>
                        </a:rPr>
                        <a:t>Robustness</a:t>
                      </a:r>
                      <a:endParaRPr lang="en-US" sz="2000" dirty="0">
                        <a:latin typeface="Adobe Caslon Pro" panose="0205050205050A020403"/>
                      </a:endParaRPr>
                    </a:p>
                  </a:txBody>
                  <a:tcPr/>
                </a:tc>
                <a:extLst>
                  <a:ext uri="{0D108BD9-81ED-4DB2-BD59-A6C34878D82A}">
                    <a16:rowId xmlns:a16="http://schemas.microsoft.com/office/drawing/2014/main" val="3687782018"/>
                  </a:ext>
                </a:extLst>
              </a:tr>
              <a:tr h="1717650">
                <a:tc>
                  <a:txBody>
                    <a:bodyPr/>
                    <a:lstStyle/>
                    <a:p>
                      <a:r>
                        <a:rPr lang="en-US" sz="2000" dirty="0" smtClean="0">
                          <a:latin typeface="Adobe Caslon Pro" panose="0205050205050A020403"/>
                        </a:rPr>
                        <a:t>DIFFERENT</a:t>
                      </a:r>
                      <a:r>
                        <a:rPr lang="en-US" sz="2000" baseline="0" dirty="0" smtClean="0">
                          <a:latin typeface="Adobe Caslon Pro" panose="0205050205050A020403"/>
                        </a:rPr>
                        <a:t> DATA</a:t>
                      </a:r>
                      <a:endParaRPr lang="en-US" sz="2000" dirty="0">
                        <a:latin typeface="Adobe Caslon Pro" panose="0205050205050A020403"/>
                      </a:endParaRPr>
                    </a:p>
                  </a:txBody>
                  <a:tcPr/>
                </a:tc>
                <a:tc>
                  <a:txBody>
                    <a:bodyPr/>
                    <a:lstStyle/>
                    <a:p>
                      <a:r>
                        <a:rPr lang="en-US" sz="2000" dirty="0" smtClean="0">
                          <a:latin typeface="Adobe Caslon Pro" panose="0205050205050A020403"/>
                        </a:rPr>
                        <a:t>Repeatability [replication]</a:t>
                      </a:r>
                      <a:endParaRPr lang="en-US" sz="2000" dirty="0">
                        <a:latin typeface="Adobe Caslon Pro" panose="0205050205050A020403"/>
                      </a:endParaRPr>
                    </a:p>
                  </a:txBody>
                  <a:tcPr/>
                </a:tc>
                <a:tc>
                  <a:txBody>
                    <a:bodyPr/>
                    <a:lstStyle/>
                    <a:p>
                      <a:r>
                        <a:rPr lang="en-US" sz="2000" dirty="0" smtClean="0">
                          <a:latin typeface="Adobe Caslon Pro" panose="0205050205050A020403"/>
                        </a:rPr>
                        <a:t>Generalization</a:t>
                      </a:r>
                      <a:endParaRPr lang="en-US" sz="2000" dirty="0">
                        <a:latin typeface="Adobe Caslon Pro" panose="0205050205050A020403"/>
                      </a:endParaRPr>
                    </a:p>
                  </a:txBody>
                  <a:tcPr/>
                </a:tc>
                <a:extLst>
                  <a:ext uri="{0D108BD9-81ED-4DB2-BD59-A6C34878D82A}">
                    <a16:rowId xmlns:a16="http://schemas.microsoft.com/office/drawing/2014/main" val="2156671779"/>
                  </a:ext>
                </a:extLst>
              </a:tr>
            </a:tbl>
          </a:graphicData>
        </a:graphic>
      </p:graphicFrame>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143823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Verifiability </a:t>
            </a:r>
            <a:r>
              <a:rPr lang="en-US" sz="2800" dirty="0" smtClean="0"/>
              <a:t>[same data, same methods/code]</a:t>
            </a:r>
            <a:r>
              <a:rPr lang="en-US" dirty="0" smtClean="0"/>
              <a:t>	</a:t>
            </a:r>
            <a:endParaRPr lang="en-US" dirty="0"/>
          </a:p>
        </p:txBody>
      </p:sp>
      <p:sp>
        <p:nvSpPr>
          <p:cNvPr id="3" name="Content Placeholder 2"/>
          <p:cNvSpPr>
            <a:spLocks noGrp="1"/>
          </p:cNvSpPr>
          <p:nvPr>
            <p:ph idx="1"/>
          </p:nvPr>
        </p:nvSpPr>
        <p:spPr/>
        <p:txBody>
          <a:bodyPr/>
          <a:lstStyle/>
          <a:p>
            <a:pPr marL="114300" indent="0">
              <a:buNone/>
            </a:pPr>
            <a:endParaRPr lang="en-US" dirty="0" smtClean="0"/>
          </a:p>
          <a:p>
            <a:pPr marL="114300" indent="0">
              <a:buNone/>
            </a:pPr>
            <a:endParaRPr lang="en-US" dirty="0" smtClean="0"/>
          </a:p>
          <a:p>
            <a:pPr marL="114300" indent="0">
              <a:buNone/>
            </a:pPr>
            <a:endParaRPr lang="en-US" dirty="0" smtClean="0"/>
          </a:p>
          <a:p>
            <a:pPr marL="114300" indent="0">
              <a:buNone/>
            </a:pPr>
            <a:r>
              <a:rPr lang="en-US" sz="3600" dirty="0" smtClean="0"/>
              <a:t>This should be really straightforward. </a:t>
            </a:r>
          </a:p>
          <a:p>
            <a:pPr marL="114300" indent="0">
              <a:buNone/>
            </a:pPr>
            <a:endParaRPr lang="en-US" sz="3600" dirty="0"/>
          </a:p>
          <a:p>
            <a:pPr marL="114300" indent="0" algn="ctr">
              <a:buNone/>
            </a:pPr>
            <a:r>
              <a:rPr lang="en-US" sz="3600" i="1" dirty="0" smtClean="0"/>
              <a:t>Should. </a:t>
            </a:r>
            <a:endParaRPr lang="en-US" sz="3600" i="1"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553646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36900" indent="0" algn="ctr">
              <a:buNone/>
            </a:pPr>
            <a:r>
              <a:rPr lang="en-US" sz="3600" dirty="0" smtClean="0"/>
              <a:t>But sometimes it’s not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343761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0" y="-33338"/>
            <a:ext cx="9144000" cy="6924675"/>
          </a:xfrm>
          <a:prstGeom prst="rect">
            <a:avLst/>
          </a:prstGeom>
        </p:spPr>
      </p:pic>
      <p:sp>
        <p:nvSpPr>
          <p:cNvPr id="5" name="Footer Placeholder 4"/>
          <p:cNvSpPr>
            <a:spLocks noGrp="1"/>
          </p:cNvSpPr>
          <p:nvPr>
            <p:ph type="ftr" sz="quarter" idx="11"/>
          </p:nvPr>
        </p:nvSpPr>
        <p:spPr/>
        <p:txBody>
          <a:bodyPr/>
          <a:lstStyle/>
          <a:p>
            <a:r>
              <a:rPr lang="en-US" smtClean="0"/>
              <a:t>http://StuartBuck.com </a:t>
            </a:r>
            <a:endParaRPr lang="en-US"/>
          </a:p>
        </p:txBody>
      </p:sp>
    </p:spTree>
    <p:extLst>
      <p:ext uri="{BB962C8B-B14F-4D97-AF65-F5344CB8AC3E}">
        <p14:creationId xmlns:p14="http://schemas.microsoft.com/office/powerpoint/2010/main" val="2483699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31253</TotalTime>
  <Words>2287</Words>
  <Application>Microsoft Office PowerPoint</Application>
  <PresentationFormat>On-screen Show (4:3)</PresentationFormat>
  <Paragraphs>287</Paragraphs>
  <Slides>51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Adobe Caslon Pro</vt:lpstr>
      <vt:lpstr>Arial</vt:lpstr>
      <vt:lpstr>Baskerville Old Face</vt:lpstr>
      <vt:lpstr>Calibri</vt:lpstr>
      <vt:lpstr>Calisto MT</vt:lpstr>
      <vt:lpstr>Trebuchet MS</vt:lpstr>
      <vt:lpstr>Wingdings 2</vt:lpstr>
      <vt:lpstr>Slate</vt:lpstr>
      <vt:lpstr>Reproducibility:  Why It Matters for Business</vt:lpstr>
      <vt:lpstr>PowerPoint Presentation</vt:lpstr>
      <vt:lpstr>Why are we here?  </vt:lpstr>
      <vt:lpstr>To Whom Does This Matter?</vt:lpstr>
      <vt:lpstr>PowerPoint Presentation</vt:lpstr>
      <vt:lpstr>A simple taxonomy</vt:lpstr>
      <vt:lpstr>Verifiability [same data, same methods/code] </vt:lpstr>
      <vt:lpstr>PowerPoint Presentation</vt:lpstr>
      <vt:lpstr>PowerPoint Presentation</vt:lpstr>
      <vt:lpstr>PowerPoint Presentation</vt:lpstr>
      <vt:lpstr>PowerPoint Presentation</vt:lpstr>
      <vt:lpstr>To quote Pete Warden: </vt:lpstr>
      <vt:lpstr>How Do We Solve This? </vt:lpstr>
      <vt:lpstr>How Do We Solve This? </vt:lpstr>
      <vt:lpstr>Or if you MUST use Excel:</vt:lpstr>
      <vt:lpstr>Repeatability</vt:lpstr>
      <vt:lpstr>Repeatability [replication, reproducibility] </vt:lpstr>
      <vt:lpstr>PowerPoint Presentation</vt:lpstr>
      <vt:lpstr>PowerPoint Presentation</vt:lpstr>
      <vt:lpstr>PowerPoint Presentation</vt:lpstr>
      <vt:lpstr>PowerPoint Presentation</vt:lpstr>
      <vt:lpstr>PowerPoint Presentation</vt:lpstr>
      <vt:lpstr>Is this finding repeatable in new data? </vt:lpstr>
      <vt:lpstr>PowerPoint Presentation</vt:lpstr>
      <vt:lpstr>PowerPoint Presentation</vt:lpstr>
      <vt:lpstr>Repeatability</vt:lpstr>
      <vt:lpstr>PowerPoint Presentation</vt:lpstr>
      <vt:lpstr>PowerPoint Presentation</vt:lpstr>
      <vt:lpstr>PowerPoint Presentation</vt:lpstr>
      <vt:lpstr>PowerPoint Presentation</vt:lpstr>
      <vt:lpstr>PowerPoint Presentation</vt:lpstr>
      <vt:lpstr>Underlying Problems</vt:lpstr>
      <vt:lpstr>How Do We Solve This?</vt:lpstr>
      <vt:lpstr>PowerPoint Presentation</vt:lpstr>
      <vt:lpstr>PowerPoint Presentation</vt:lpstr>
      <vt:lpstr>PowerPoint Presentation</vt:lpstr>
      <vt:lpstr>Robustness</vt:lpstr>
      <vt:lpstr>Robustness [same data, new methods/code]</vt:lpstr>
      <vt:lpstr>PowerPoint Presentation</vt:lpstr>
      <vt:lpstr>How Do We Solve This?</vt:lpstr>
      <vt:lpstr>PowerPoint Presentation</vt:lpstr>
      <vt:lpstr>PowerPoint Presentation</vt:lpstr>
      <vt:lpstr>PowerPoint Presentation</vt:lpstr>
      <vt:lpstr>Generalizability</vt:lpstr>
      <vt:lpstr>Generalizability [same question, new methods, new data]</vt:lpstr>
      <vt:lpstr>Generalizability [same question, new methods, new data]</vt:lpstr>
      <vt:lpstr>PowerPoint Presentation</vt:lpstr>
      <vt:lpstr>Generalizability [same question, new methods, new data]</vt:lpstr>
      <vt:lpstr>Generalizability [same question, new methods, new data]</vt:lpstr>
      <vt:lpstr>How Do We Solve This?</vt:lpstr>
      <vt:lpstr>Rate today ’s session</vt:lpstr>
    </vt:vector>
  </TitlesOfParts>
  <Company>Centaurus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at LJAF</dc:title>
  <dc:creator>Stuart Buck</dc:creator>
  <cp:lastModifiedBy>Stuart Buck</cp:lastModifiedBy>
  <cp:revision>101</cp:revision>
  <cp:lastPrinted>2017-08-14T18:53:37Z</cp:lastPrinted>
  <dcterms:created xsi:type="dcterms:W3CDTF">2017-08-14T13:55:53Z</dcterms:created>
  <dcterms:modified xsi:type="dcterms:W3CDTF">2019-03-25T21:36:17Z</dcterms:modified>
</cp:coreProperties>
</file>